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1"/>
  </p:notesMasterIdLst>
  <p:handoutMasterIdLst>
    <p:handoutMasterId r:id="rId192"/>
  </p:handoutMasterIdLst>
  <p:sldIdLst>
    <p:sldId id="538" r:id="rId2"/>
    <p:sldId id="695" r:id="rId3"/>
    <p:sldId id="544" r:id="rId4"/>
    <p:sldId id="782" r:id="rId5"/>
    <p:sldId id="545" r:id="rId6"/>
    <p:sldId id="648" r:id="rId7"/>
    <p:sldId id="731" r:id="rId8"/>
    <p:sldId id="715" r:id="rId9"/>
    <p:sldId id="627" r:id="rId10"/>
    <p:sldId id="548" r:id="rId11"/>
    <p:sldId id="622" r:id="rId12"/>
    <p:sldId id="623" r:id="rId13"/>
    <p:sldId id="732" r:id="rId14"/>
    <p:sldId id="743" r:id="rId15"/>
    <p:sldId id="746" r:id="rId16"/>
    <p:sldId id="650" r:id="rId17"/>
    <p:sldId id="656" r:id="rId18"/>
    <p:sldId id="667" r:id="rId19"/>
    <p:sldId id="666" r:id="rId20"/>
    <p:sldId id="750" r:id="rId21"/>
    <p:sldId id="737" r:id="rId22"/>
    <p:sldId id="751" r:id="rId23"/>
    <p:sldId id="744" r:id="rId24"/>
    <p:sldId id="752" r:id="rId25"/>
    <p:sldId id="546" r:id="rId26"/>
    <p:sldId id="549" r:id="rId27"/>
    <p:sldId id="753" r:id="rId28"/>
    <p:sldId id="747" r:id="rId29"/>
    <p:sldId id="550" r:id="rId30"/>
    <p:sldId id="671" r:id="rId31"/>
    <p:sldId id="745" r:id="rId32"/>
    <p:sldId id="672" r:id="rId33"/>
    <p:sldId id="725" r:id="rId34"/>
    <p:sldId id="748" r:id="rId35"/>
    <p:sldId id="556" r:id="rId36"/>
    <p:sldId id="619" r:id="rId37"/>
    <p:sldId id="652" r:id="rId38"/>
    <p:sldId id="651" r:id="rId39"/>
    <p:sldId id="552" r:id="rId40"/>
    <p:sldId id="560" r:id="rId41"/>
    <p:sldId id="716" r:id="rId42"/>
    <p:sldId id="708" r:id="rId43"/>
    <p:sldId id="561" r:id="rId44"/>
    <p:sldId id="604" r:id="rId45"/>
    <p:sldId id="709" r:id="rId46"/>
    <p:sldId id="684" r:id="rId47"/>
    <p:sldId id="710" r:id="rId48"/>
    <p:sldId id="674" r:id="rId49"/>
    <p:sldId id="605" r:id="rId50"/>
    <p:sldId id="683" r:id="rId51"/>
    <p:sldId id="679" r:id="rId52"/>
    <p:sldId id="678" r:id="rId53"/>
    <p:sldId id="685" r:id="rId54"/>
    <p:sldId id="717" r:id="rId55"/>
    <p:sldId id="606" r:id="rId56"/>
    <p:sldId id="749" r:id="rId57"/>
    <p:sldId id="711" r:id="rId58"/>
    <p:sldId id="681" r:id="rId59"/>
    <p:sldId id="607" r:id="rId60"/>
    <p:sldId id="675" r:id="rId61"/>
    <p:sldId id="608" r:id="rId62"/>
    <p:sldId id="626" r:id="rId63"/>
    <p:sldId id="624" r:id="rId64"/>
    <p:sldId id="629" r:id="rId65"/>
    <p:sldId id="718" r:id="rId66"/>
    <p:sldId id="609" r:id="rId67"/>
    <p:sldId id="712" r:id="rId68"/>
    <p:sldId id="736" r:id="rId69"/>
    <p:sldId id="713" r:id="rId70"/>
    <p:sldId id="735" r:id="rId71"/>
    <p:sldId id="714" r:id="rId72"/>
    <p:sldId id="625" r:id="rId73"/>
    <p:sldId id="611" r:id="rId74"/>
    <p:sldId id="612" r:id="rId75"/>
    <p:sldId id="630" r:id="rId76"/>
    <p:sldId id="733" r:id="rId77"/>
    <p:sldId id="742" r:id="rId78"/>
    <p:sldId id="754" r:id="rId79"/>
    <p:sldId id="734" r:id="rId80"/>
    <p:sldId id="568" r:id="rId81"/>
    <p:sldId id="758" r:id="rId82"/>
    <p:sldId id="759" r:id="rId83"/>
    <p:sldId id="760" r:id="rId84"/>
    <p:sldId id="757" r:id="rId85"/>
    <p:sldId id="755" r:id="rId86"/>
    <p:sldId id="756" r:id="rId87"/>
    <p:sldId id="719" r:id="rId88"/>
    <p:sldId id="569" r:id="rId89"/>
    <p:sldId id="570" r:id="rId90"/>
    <p:sldId id="571" r:id="rId91"/>
    <p:sldId id="698" r:id="rId92"/>
    <p:sldId id="613" r:id="rId93"/>
    <p:sldId id="572" r:id="rId94"/>
    <p:sldId id="777" r:id="rId95"/>
    <p:sldId id="686" r:id="rId96"/>
    <p:sldId id="614" r:id="rId97"/>
    <p:sldId id="573" r:id="rId98"/>
    <p:sldId id="574" r:id="rId99"/>
    <p:sldId id="575" r:id="rId100"/>
    <p:sldId id="615" r:id="rId101"/>
    <p:sldId id="616" r:id="rId102"/>
    <p:sldId id="724" r:id="rId103"/>
    <p:sldId id="576" r:id="rId104"/>
    <p:sldId id="699" r:id="rId105"/>
    <p:sldId id="700" r:id="rId106"/>
    <p:sldId id="676" r:id="rId107"/>
    <p:sldId id="578" r:id="rId108"/>
    <p:sldId id="682" r:id="rId109"/>
    <p:sldId id="720" r:id="rId110"/>
    <p:sldId id="701" r:id="rId111"/>
    <p:sldId id="721" r:id="rId112"/>
    <p:sldId id="762" r:id="rId113"/>
    <p:sldId id="769" r:id="rId114"/>
    <p:sldId id="770" r:id="rId115"/>
    <p:sldId id="778" r:id="rId116"/>
    <p:sldId id="740" r:id="rId117"/>
    <p:sldId id="702" r:id="rId118"/>
    <p:sldId id="632" r:id="rId119"/>
    <p:sldId id="586" r:id="rId120"/>
    <p:sldId id="703" r:id="rId121"/>
    <p:sldId id="761" r:id="rId122"/>
    <p:sldId id="587" r:id="rId123"/>
    <p:sldId id="789" r:id="rId124"/>
    <p:sldId id="618" r:id="rId125"/>
    <p:sldId id="790" r:id="rId126"/>
    <p:sldId id="634" r:id="rId127"/>
    <p:sldId id="687" r:id="rId128"/>
    <p:sldId id="692" r:id="rId129"/>
    <p:sldId id="688" r:id="rId130"/>
    <p:sldId id="689" r:id="rId131"/>
    <p:sldId id="741" r:id="rId132"/>
    <p:sldId id="704" r:id="rId133"/>
    <p:sldId id="359" r:id="rId134"/>
    <p:sldId id="438" r:id="rId135"/>
    <p:sldId id="369" r:id="rId136"/>
    <p:sldId id="402" r:id="rId137"/>
    <p:sldId id="780" r:id="rId138"/>
    <p:sldId id="781" r:id="rId139"/>
    <p:sldId id="738" r:id="rId140"/>
    <p:sldId id="588" r:id="rId141"/>
    <p:sldId id="795" r:id="rId142"/>
    <p:sldId id="696" r:id="rId143"/>
    <p:sldId id="697" r:id="rId144"/>
    <p:sldId id="705" r:id="rId145"/>
    <p:sldId id="694" r:id="rId146"/>
    <p:sldId id="693" r:id="rId147"/>
    <p:sldId id="690" r:id="rId148"/>
    <p:sldId id="590" r:id="rId149"/>
    <p:sldId id="706" r:id="rId150"/>
    <p:sldId id="763" r:id="rId151"/>
    <p:sldId id="775" r:id="rId152"/>
    <p:sldId id="771" r:id="rId153"/>
    <p:sldId id="764" r:id="rId154"/>
    <p:sldId id="776" r:id="rId155"/>
    <p:sldId id="591" r:id="rId156"/>
    <p:sldId id="707" r:id="rId157"/>
    <p:sldId id="765" r:id="rId158"/>
    <p:sldId id="774" r:id="rId159"/>
    <p:sldId id="593" r:id="rId160"/>
    <p:sldId id="722" r:id="rId161"/>
    <p:sldId id="723" r:id="rId162"/>
    <p:sldId id="594" r:id="rId163"/>
    <p:sldId id="654" r:id="rId164"/>
    <p:sldId id="773" r:id="rId165"/>
    <p:sldId id="772" r:id="rId166"/>
    <p:sldId id="768" r:id="rId167"/>
    <p:sldId id="766" r:id="rId168"/>
    <p:sldId id="767" r:id="rId169"/>
    <p:sldId id="658" r:id="rId170"/>
    <p:sldId id="655" r:id="rId171"/>
    <p:sldId id="726" r:id="rId172"/>
    <p:sldId id="791" r:id="rId173"/>
    <p:sldId id="784" r:id="rId174"/>
    <p:sldId id="785" r:id="rId175"/>
    <p:sldId id="786" r:id="rId176"/>
    <p:sldId id="787" r:id="rId177"/>
    <p:sldId id="728" r:id="rId178"/>
    <p:sldId id="792" r:id="rId179"/>
    <p:sldId id="794" r:id="rId180"/>
    <p:sldId id="727" r:id="rId181"/>
    <p:sldId id="783" r:id="rId182"/>
    <p:sldId id="788" r:id="rId183"/>
    <p:sldId id="554" r:id="rId184"/>
    <p:sldId id="555" r:id="rId185"/>
    <p:sldId id="730" r:id="rId186"/>
    <p:sldId id="557" r:id="rId187"/>
    <p:sldId id="558" r:id="rId188"/>
    <p:sldId id="670" r:id="rId189"/>
    <p:sldId id="657" r:id="rId19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1F"/>
    <a:srgbClr val="FFFFFF"/>
    <a:srgbClr val="A6A6A6"/>
    <a:srgbClr val="BF9500"/>
    <a:srgbClr val="F4F4F4"/>
    <a:srgbClr val="E9E9E9"/>
    <a:srgbClr val="FFCE00"/>
    <a:srgbClr val="B08D00"/>
    <a:srgbClr val="FFF6C5"/>
    <a:srgbClr val="00A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8" autoAdjust="0"/>
    <p:restoredTop sz="86620"/>
  </p:normalViewPr>
  <p:slideViewPr>
    <p:cSldViewPr snapToGrid="0" snapToObjects="1">
      <p:cViewPr varScale="1">
        <p:scale>
          <a:sx n="101" d="100"/>
          <a:sy n="101" d="100"/>
        </p:scale>
        <p:origin x="216" y="2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presProps" Target="pres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heme" Target="theme/theme1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6837C-48DC-C64B-B08B-47136A9B6193}" type="datetimeFigureOut">
              <a:rPr lang="pl-PL" smtClean="0"/>
              <a:t>9.07.2025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0CFA-B9CF-6641-A491-6DBF855F4E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6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9.07.2025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30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/>
              <a:t>Ap</a:t>
            </a:r>
            <a:r>
              <a:rPr lang="pl-PL" b="0" dirty="0"/>
              <a:t> 11:18</a:t>
            </a:r>
          </a:p>
          <a:p>
            <a:r>
              <a:rPr lang="pl-PL" b="0" dirty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/>
              <a:t>czas zagłady dla tych, którzy niszczą ziemię</a:t>
            </a:r>
            <a:r>
              <a:rPr lang="pl-PL" b="0" dirty="0"/>
              <a:t>.</a:t>
            </a:r>
          </a:p>
          <a:p>
            <a:endParaRPr lang="pl-PL" b="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45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783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126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607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270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Abraham zrodził Izaaka, Izaak zrodził, Jakuba, /./......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Nagi wyszedłem z łona matki mojej (Hiob 1:21)</a:t>
            </a:r>
          </a:p>
          <a:p>
            <a:endParaRPr lang="pl-PL" dirty="0"/>
          </a:p>
          <a:p>
            <a:r>
              <a:rPr lang="pl-PL" dirty="0"/>
              <a:t>Co się narodziło z ciała jest ciałem. J3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683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053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Koh</a:t>
            </a:r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3:1-9 bt5 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Wszystko ma swój </a:t>
            </a:r>
            <a:r>
              <a:rPr lang="pl-P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czas,i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wyznaczona godzina na wszystkie sprawy pod niebem: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Jest czas rodzenia i czas umierania, czas sadzenia i czas wyrywania tego, co zasadzono,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zabijania i czas leczenia, czas burzenia i czas budowania,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płaczu i czas śmiechu, czas zawodzenia i czas pląsów,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rzucania kamieni i czas ich zbierania, czas pieszczot cielesnych i czas wstrzymywania się od nich,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szukania i czas tracenia, czas zachowania i czas wyrzucania,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rozdzierania i czas zszywania, czas milczenia i czas mówienia,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(8)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miłowania i czas nienawiści, czas wojny i czas pokoju.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Cóż przyjdzie pracującemu z trudu, jaki sobie zadaje?”</a:t>
            </a:r>
          </a:p>
          <a:p>
            <a:endParaRPr lang="pl-P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dirty="0" err="1"/>
              <a:t>Kohelet</a:t>
            </a:r>
            <a:r>
              <a:rPr lang="pl-PL" dirty="0"/>
              <a:t> napisał, że ....</a:t>
            </a:r>
          </a:p>
          <a:p>
            <a:endParaRPr lang="pl-PL" dirty="0"/>
          </a:p>
          <a:p>
            <a:r>
              <a:rPr lang="pl-PL" dirty="0"/>
              <a:t> Wszystko ma swój czas, </a:t>
            </a:r>
          </a:p>
          <a:p>
            <a:r>
              <a:rPr lang="pl-PL" dirty="0"/>
              <a:t>	i jest wyznaczona godzina </a:t>
            </a:r>
          </a:p>
          <a:p>
            <a:r>
              <a:rPr lang="pl-PL" dirty="0"/>
              <a:t>		na wszystkie sprawy pod niebem: </a:t>
            </a:r>
          </a:p>
          <a:p>
            <a:r>
              <a:rPr lang="pl-PL" dirty="0"/>
              <a:t>Jest czas rodzenia </a:t>
            </a:r>
          </a:p>
          <a:p>
            <a:r>
              <a:rPr lang="pl-PL" dirty="0"/>
              <a:t>	i czas umierania, </a:t>
            </a:r>
          </a:p>
          <a:p>
            <a:r>
              <a:rPr lang="pl-PL" dirty="0"/>
              <a:t>czas sadzenia </a:t>
            </a:r>
          </a:p>
          <a:p>
            <a:r>
              <a:rPr lang="pl-PL" dirty="0"/>
              <a:t>	i czas wyrywania tego, co zasadzono, </a:t>
            </a:r>
          </a:p>
          <a:p>
            <a:r>
              <a:rPr lang="pl-PL" dirty="0"/>
              <a:t>czas zabijania </a:t>
            </a:r>
          </a:p>
          <a:p>
            <a:r>
              <a:rPr lang="pl-PL" dirty="0"/>
              <a:t>	i czas leczenia, </a:t>
            </a:r>
          </a:p>
          <a:p>
            <a:r>
              <a:rPr lang="pl-PL" dirty="0"/>
              <a:t>czas burzenia </a:t>
            </a:r>
          </a:p>
          <a:p>
            <a:r>
              <a:rPr lang="pl-PL" dirty="0"/>
              <a:t>	i czas budowania, </a:t>
            </a:r>
          </a:p>
          <a:p>
            <a:endParaRPr lang="pl-PL" dirty="0"/>
          </a:p>
          <a:p>
            <a:r>
              <a:rPr lang="pl-PL" dirty="0"/>
              <a:t>czas płaczu </a:t>
            </a:r>
          </a:p>
          <a:p>
            <a:r>
              <a:rPr lang="pl-PL" dirty="0"/>
              <a:t>	i czas śmiechu, </a:t>
            </a:r>
          </a:p>
          <a:p>
            <a:r>
              <a:rPr lang="pl-PL" dirty="0"/>
              <a:t>czas zawodzenia </a:t>
            </a:r>
          </a:p>
          <a:p>
            <a:r>
              <a:rPr lang="pl-PL" dirty="0"/>
              <a:t>	i czas czas płaczu </a:t>
            </a:r>
          </a:p>
          <a:p>
            <a:r>
              <a:rPr lang="pl-PL" dirty="0"/>
              <a:t>czas rzucania kamieni </a:t>
            </a:r>
          </a:p>
          <a:p>
            <a:r>
              <a:rPr lang="pl-PL" dirty="0"/>
              <a:t>	i czas ich zbierania,</a:t>
            </a:r>
            <a:br>
              <a:rPr lang="pl-PL" dirty="0"/>
            </a:br>
            <a:endParaRPr lang="pl-PL" dirty="0"/>
          </a:p>
          <a:p>
            <a:r>
              <a:rPr lang="pl-PL" dirty="0"/>
              <a:t>czas pieszczot cielesnych </a:t>
            </a:r>
          </a:p>
          <a:p>
            <a:r>
              <a:rPr lang="pl-PL" dirty="0"/>
              <a:t>	i czas wstrzymywania się od nich, </a:t>
            </a:r>
          </a:p>
          <a:p>
            <a:r>
              <a:rPr lang="pl-PL" dirty="0"/>
              <a:t>czas szukania </a:t>
            </a:r>
          </a:p>
          <a:p>
            <a:r>
              <a:rPr lang="pl-PL" dirty="0"/>
              <a:t>	i czas tracenia,  </a:t>
            </a:r>
          </a:p>
          <a:p>
            <a:endParaRPr lang="pl-PL" dirty="0"/>
          </a:p>
          <a:p>
            <a:r>
              <a:rPr lang="pl-PL" dirty="0"/>
              <a:t>czas zachowania </a:t>
            </a:r>
          </a:p>
          <a:p>
            <a:r>
              <a:rPr lang="pl-PL" dirty="0"/>
              <a:t>	i czas wyrzucania</a:t>
            </a:r>
          </a:p>
          <a:p>
            <a:r>
              <a:rPr lang="pl-PL" dirty="0"/>
              <a:t>czas rozdzierania </a:t>
            </a:r>
          </a:p>
          <a:p>
            <a:r>
              <a:rPr lang="pl-PL" dirty="0"/>
              <a:t>	i czas zszywania, </a:t>
            </a:r>
          </a:p>
          <a:p>
            <a:r>
              <a:rPr lang="pl-PL" dirty="0"/>
              <a:t>czas milczenia </a:t>
            </a:r>
          </a:p>
          <a:p>
            <a:r>
              <a:rPr lang="pl-PL" dirty="0"/>
              <a:t>	i czas mówienia, </a:t>
            </a:r>
          </a:p>
          <a:p>
            <a:r>
              <a:rPr lang="pl-PL" dirty="0"/>
              <a:t>czas miłowania </a:t>
            </a:r>
          </a:p>
          <a:p>
            <a:r>
              <a:rPr lang="pl-PL" dirty="0"/>
              <a:t>	i czas nienawiści, </a:t>
            </a:r>
          </a:p>
          <a:p>
            <a:r>
              <a:rPr lang="pl-PL" dirty="0"/>
              <a:t>czas wojny </a:t>
            </a:r>
          </a:p>
          <a:p>
            <a:r>
              <a:rPr lang="pl-PL" dirty="0"/>
              <a:t>	i czas pokoju</a:t>
            </a:r>
          </a:p>
          <a:p>
            <a:r>
              <a:rPr lang="pl-PL" dirty="0"/>
              <a:t>(</a:t>
            </a:r>
            <a:r>
              <a:rPr lang="pl-PL" dirty="0" err="1"/>
              <a:t>Kohelet</a:t>
            </a:r>
            <a:r>
              <a:rPr lang="pl-PL" dirty="0"/>
              <a:t>, 3)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920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Jakub  - ostatni werset</a:t>
            </a:r>
          </a:p>
          <a:p>
            <a:r>
              <a:rPr lang="pl-PL" dirty="0"/>
              <a:t>Kto nawróci grzesznika uratuje DUSZE jego. - </a:t>
            </a:r>
            <a:r>
              <a:rPr lang="pl-PL" dirty="0" err="1"/>
              <a:t>nei</a:t>
            </a:r>
            <a:r>
              <a:rPr lang="pl-PL" dirty="0"/>
              <a:t> na temat ale ważne.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374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DOdać</a:t>
            </a:r>
            <a:r>
              <a:rPr lang="pl-PL" dirty="0"/>
              <a:t> o </a:t>
            </a:r>
            <a:r>
              <a:rPr lang="pl-PL" dirty="0" err="1"/>
              <a:t>Boczagu</a:t>
            </a:r>
            <a:r>
              <a:rPr lang="pl-PL" dirty="0"/>
              <a:t> z </a:t>
            </a:r>
            <a:r>
              <a:rPr lang="pl-PL" dirty="0" err="1"/>
              <a:t>Łk</a:t>
            </a:r>
            <a:r>
              <a:rPr lang="pl-PL" dirty="0"/>
              <a:t> 15 - do Hadesu.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Paweł a Atenach - Duch </a:t>
            </a:r>
            <a:r>
              <a:rPr lang="pl-PL" dirty="0" err="1"/>
              <a:t>Pawla</a:t>
            </a:r>
            <a:r>
              <a:rPr lang="pl-PL" dirty="0"/>
              <a:t> się </a:t>
            </a:r>
            <a:r>
              <a:rPr lang="pl-PL" dirty="0" err="1"/>
              <a:t>denerwoaał</a:t>
            </a:r>
            <a:r>
              <a:rPr lang="pl-PL" dirty="0"/>
              <a:t> jak widział bożki.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94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014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trwanie w Hadesie - bogacz od Łazarza był w hadesie.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1151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Poszukać - jest zakaz kontaktowania się z ze zmarłymi.</a:t>
            </a:r>
          </a:p>
          <a:p>
            <a:endParaRPr lang="pl-PL" dirty="0"/>
          </a:p>
          <a:p>
            <a:r>
              <a:rPr lang="pl-PL" dirty="0" err="1"/>
              <a:t>Przywoływacze</a:t>
            </a:r>
            <a:r>
              <a:rPr lang="pl-PL" dirty="0"/>
              <a:t> zmarłych nie wejdą do Królestwa.</a:t>
            </a:r>
          </a:p>
          <a:p>
            <a:endParaRPr lang="pl-PL" dirty="0"/>
          </a:p>
          <a:p>
            <a:r>
              <a:rPr lang="pl-PL" dirty="0"/>
              <a:t>Iz 26:14 - Umarli nie ożyją, nie ożyją cienie, dlatego ......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Kaz</a:t>
            </a:r>
            <a:r>
              <a:rPr lang="pl-PL" dirty="0"/>
              <a:t> 9 - w krainie umarłych nie ma </a:t>
            </a:r>
            <a:r>
              <a:rPr lang="pl-PL" dirty="0" err="1"/>
              <a:t>dzialania</a:t>
            </a:r>
            <a:r>
              <a:rPr lang="pl-PL" dirty="0"/>
              <a:t>....</a:t>
            </a:r>
          </a:p>
          <a:p>
            <a:endParaRPr lang="pl-PL" dirty="0"/>
          </a:p>
          <a:p>
            <a:r>
              <a:rPr lang="pl-PL" dirty="0"/>
              <a:t>3M19:31 - Nie będziecie się zwracać do duchów i wróżbitów.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273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695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Zmienić na słowo INWESTYCJA....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500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420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ymbol zastępczy obrazu slajdu 1">
            <a:extLst>
              <a:ext uri="{FF2B5EF4-FFF2-40B4-BE49-F238E27FC236}">
                <a16:creationId xmlns:a16="http://schemas.microsoft.com/office/drawing/2014/main" id="{8B42A8C5-5ABD-0D47-9715-3260837BD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Symbol zastępczy notatek 2">
            <a:extLst>
              <a:ext uri="{FF2B5EF4-FFF2-40B4-BE49-F238E27FC236}">
                <a16:creationId xmlns:a16="http://schemas.microsoft.com/office/drawing/2014/main" id="{DF59847B-9248-7C45-AA2F-3442640EE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dirty="0">
                <a:latin typeface="Times New Roman" panose="02020603050405020304" pitchFamily="18" charset="0"/>
                <a:cs typeface="Arial" panose="020B0604020202020204" pitchFamily="34" charset="0"/>
              </a:rPr>
              <a:t>W jednym miejscu jest "idźcie - nigdy was nie </a:t>
            </a:r>
            <a:r>
              <a:rPr lang="pl-PL" altLang="pl-PL" dirty="0" err="1">
                <a:latin typeface="Times New Roman" panose="02020603050405020304" pitchFamily="18" charset="0"/>
                <a:cs typeface="Arial" panose="020B0604020202020204" pitchFamily="34" charset="0"/>
              </a:rPr>
              <a:t>znałeem</a:t>
            </a:r>
            <a:endParaRPr lang="pl-PL" altLang="pl-PL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l-PL" altLang="pl-PL" dirty="0">
                <a:latin typeface="Times New Roman" panose="02020603050405020304" pitchFamily="18" charset="0"/>
                <a:cs typeface="Arial" panose="020B0604020202020204" pitchFamily="34" charset="0"/>
              </a:rPr>
              <a:t>a tu jest "nie znam was"</a:t>
            </a:r>
          </a:p>
          <a:p>
            <a:endParaRPr lang="pl-PL" altLang="pl-PL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323" name="Symbol zastępczy numeru slajdu 3">
            <a:extLst>
              <a:ext uri="{FF2B5EF4-FFF2-40B4-BE49-F238E27FC236}">
                <a16:creationId xmlns:a16="http://schemas.microsoft.com/office/drawing/2014/main" id="{2A450F3E-94F6-0645-8846-115EA69611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FDBF14-FDDF-CE44-9E74-D08F8EAEB7E4}" type="slidenum">
              <a:rPr kumimoji="0" lang="pl-PL" altLang="pl-PL" i="0" smtClean="0">
                <a:latin typeface="Tahoma" panose="020B0604030504040204" pitchFamily="34" charset="0"/>
              </a:rPr>
              <a:pPr/>
              <a:t>135</a:t>
            </a:fld>
            <a:endParaRPr kumimoji="0" lang="pl-PL" altLang="pl-PL" i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27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4087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40160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Odtworzenie, Nowe </a:t>
            </a:r>
            <a:r>
              <a:rPr lang="pl-PL" dirty="0" err="1"/>
              <a:t>stworzewenie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38736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/>
              <a:t>Ap</a:t>
            </a:r>
            <a:r>
              <a:rPr lang="pl-PL" b="0" dirty="0"/>
              <a:t> 11:18</a:t>
            </a:r>
          </a:p>
          <a:p>
            <a:r>
              <a:rPr lang="pl-PL" b="0" dirty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/>
              <a:t>czas zagłady dla tych, którzy niszczą ziemię</a:t>
            </a:r>
            <a:r>
              <a:rPr lang="pl-PL" b="0" dirty="0"/>
              <a:t>.</a:t>
            </a:r>
          </a:p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174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6433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życie to ..... byt umieszczony w danej linii czasu.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16416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176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600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PrzeszLOść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8059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Zmienić na słowo INWESTYCJA....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2406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Wieczność - Boży czas, który nie miał początku ani nie ma końcu. (Ariusz)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07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... Boga, który nie ma początku ani końca.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8932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Odtworzenie, Nowe </a:t>
            </a:r>
            <a:r>
              <a:rPr lang="pl-PL" dirty="0" err="1"/>
              <a:t>stworzewenie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6922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/>
              <a:t>Ap</a:t>
            </a:r>
            <a:r>
              <a:rPr lang="pl-PL" b="0" dirty="0"/>
              <a:t> 11:18</a:t>
            </a:r>
          </a:p>
          <a:p>
            <a:r>
              <a:rPr lang="pl-PL" b="0" dirty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/>
              <a:t>czas zagłady dla tych, którzy niszczą ziemię</a:t>
            </a:r>
            <a:r>
              <a:rPr lang="pl-PL" b="0" dirty="0"/>
              <a:t>.</a:t>
            </a:r>
          </a:p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3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 szablo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l-PL" dirty="0"/>
              <a:t>Opis szablonu W34 V2.4 bo mi się </a:t>
            </a:r>
            <a:r>
              <a:rPr lang="pl-PL"/>
              <a:t>numer podoba.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9.07.2025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3" hasCustomPrompt="1"/>
          </p:nvPr>
        </p:nvSpPr>
        <p:spPr>
          <a:xfrm>
            <a:off x="838200" y="1893888"/>
            <a:ext cx="10515600" cy="305435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pl-PL" dirty="0"/>
              <a:t>Tu będę sobie opisywał na czym polega ten szablon</a:t>
            </a:r>
          </a:p>
          <a:p>
            <a:pPr lvl="1"/>
            <a:r>
              <a:rPr lang="pl-PL" dirty="0"/>
              <a:t>Powstał we wrześniu 2019, przy okazji wykładu „Inwestycje które nie spłoną” i wykładu „nadzieja ucznia Jezusa”. Wersja 2.4 jest pierwsza </a:t>
            </a:r>
            <a:r>
              <a:rPr lang="mr-IN" dirty="0"/>
              <a:t>–</a:t>
            </a:r>
            <a:r>
              <a:rPr lang="pl-PL" dirty="0"/>
              <a:t> ma ustalone jakoś kolory.</a:t>
            </a:r>
          </a:p>
          <a:p>
            <a:pPr lvl="1"/>
            <a:r>
              <a:rPr lang="pl-PL" dirty="0"/>
              <a:t>Warto by tu wstawić szablony jakie miałem w prezentacjach 3S-owych.</a:t>
            </a:r>
          </a:p>
        </p:txBody>
      </p:sp>
    </p:spTree>
    <p:extLst>
      <p:ext uri="{BB962C8B-B14F-4D97-AF65-F5344CB8AC3E}">
        <p14:creationId xmlns:p14="http://schemas.microsoft.com/office/powerpoint/2010/main" val="180405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łota myśl niebie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7" name="Chmurka 6"/>
          <p:cNvSpPr/>
          <p:nvPr userDrawn="1"/>
        </p:nvSpPr>
        <p:spPr>
          <a:xfrm>
            <a:off x="1147480" y="950262"/>
            <a:ext cx="9610166" cy="58449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6728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9.07.2025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9.07.2025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24974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249743" cy="315837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249743" cy="2391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38037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380373" cy="31583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buNone/>
              <a:defRPr lang="pl-PL" sz="2400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</a:pPr>
            <a:r>
              <a:rPr lang="pl-PL" dirty="0"/>
              <a:t>Kliknij</a:t>
            </a:r>
            <a:r>
              <a:rPr lang="pl-PL"/>
              <a:t>, aby </a:t>
            </a:r>
            <a:r>
              <a:rPr lang="pl-PL" dirty="0"/>
              <a:t>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380373" cy="23915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9.07.2025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9.07.2025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9.07.2025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4034911"/>
            <a:ext cx="10515600" cy="1655762"/>
          </a:xfrm>
        </p:spPr>
        <p:txBody>
          <a:bodyPr anchor="b"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9.07.2025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64823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09454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inicja - FIKI i W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12010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28600" lvl="0" indent="-228600"/>
            <a:r>
              <a:rPr lang="pl-PL" dirty="0"/>
              <a:t>Kliknij, aby edytować style wzorca tekstu</a:t>
            </a:r>
          </a:p>
          <a:p>
            <a:pPr marL="685800" lvl="1" indent="-228600"/>
            <a:r>
              <a:rPr lang="pl-PL" dirty="0"/>
              <a:t>Drugi poziom</a:t>
            </a:r>
          </a:p>
          <a:p>
            <a:pPr marL="1143000" lvl="2" indent="-228600"/>
            <a:r>
              <a:rPr lang="pl-PL" dirty="0"/>
              <a:t>Trzeci poziom</a:t>
            </a:r>
          </a:p>
          <a:p>
            <a:pPr marL="1600200" lvl="3" indent="-228600"/>
            <a:r>
              <a:rPr lang="pl-PL" dirty="0"/>
              <a:t>Czwarty poziom</a:t>
            </a:r>
          </a:p>
          <a:p>
            <a:pPr marL="2057400" lvl="4" indent="-228600"/>
            <a:r>
              <a:rPr lang="pl-PL" dirty="0"/>
              <a:t>Piąty poziom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3881120"/>
            <a:ext cx="10515600" cy="2295843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9201848-1D2D-2441-BA26-2D09933E4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44170">
            <a:off x="10347674" y="333993"/>
            <a:ext cx="1657926" cy="88795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881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182967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>
              <a:spcBef>
                <a:spcPts val="400"/>
              </a:spcBef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9.07.2025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9.07.2025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reś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144000" tIns="144000" rIns="144000" bIns="144000" rtlCol="0">
            <a:normAutofit/>
          </a:bodyPr>
          <a:lstStyle>
            <a:lvl1pPr marL="0" indent="-228600">
              <a:buNone/>
              <a:defRPr lang="pl-PL" sz="2000">
                <a:solidFill>
                  <a:schemeClr val="tx1"/>
                </a:solidFill>
              </a:defRPr>
            </a:lvl1pPr>
            <a:lvl2pPr marL="0" indent="-228600">
              <a:buNone/>
              <a:defRPr lang="pl-PL" sz="2000">
                <a:solidFill>
                  <a:schemeClr val="tx1"/>
                </a:solidFill>
              </a:defRPr>
            </a:lvl2pPr>
            <a:lvl3pPr marL="0" indent="-228600">
              <a:buNone/>
              <a:defRPr lang="pl-PL" sz="2000">
                <a:solidFill>
                  <a:schemeClr val="tx1"/>
                </a:solidFill>
              </a:defRPr>
            </a:lvl3pPr>
            <a:lvl4pPr marL="0" indent="-228600">
              <a:buNone/>
              <a:defRPr lang="pl-PL" sz="2000">
                <a:solidFill>
                  <a:schemeClr val="tx1"/>
                </a:solidFill>
              </a:defRPr>
            </a:lvl4pPr>
            <a:lvl5pPr marL="0" indent="-228600">
              <a:buNone/>
              <a:defRPr lang="pl-PL" sz="2000">
                <a:solidFill>
                  <a:schemeClr val="tx1"/>
                </a:solidFill>
              </a:defRPr>
            </a:lvl5pPr>
          </a:lstStyle>
          <a:p>
            <a:pPr marL="0" lvl="0" indent="0"/>
            <a:r>
              <a:rPr lang="pl-PL" dirty="0"/>
              <a:t>Kliknij, aby edytować style wzorca tekstu</a:t>
            </a:r>
          </a:p>
          <a:p>
            <a:pPr marL="457200" lvl="1" indent="0"/>
            <a:r>
              <a:rPr lang="pl-PL" dirty="0"/>
              <a:t>Drugi poziom</a:t>
            </a:r>
          </a:p>
          <a:p>
            <a:pPr marL="914400" lvl="2" indent="0"/>
            <a:r>
              <a:rPr lang="pl-PL" dirty="0"/>
              <a:t>Trzeci poziom</a:t>
            </a:r>
          </a:p>
          <a:p>
            <a:pPr marL="1371600" lvl="3" indent="0"/>
            <a:r>
              <a:rPr lang="pl-PL" dirty="0"/>
              <a:t>Czwarty poziom</a:t>
            </a:r>
          </a:p>
          <a:p>
            <a:pPr marL="1828800" lvl="4" indent="0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9.07.2025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9.07.2025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9.07.2025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ma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duż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9.07.2025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51" r:id="rId3"/>
    <p:sldLayoutId id="2147483650" r:id="rId4"/>
    <p:sldLayoutId id="2147483671" r:id="rId5"/>
    <p:sldLayoutId id="2147483654" r:id="rId6"/>
    <p:sldLayoutId id="2147483655" r:id="rId7"/>
    <p:sldLayoutId id="2147483667" r:id="rId8"/>
    <p:sldLayoutId id="2147483664" r:id="rId9"/>
    <p:sldLayoutId id="2147483662" r:id="rId10"/>
    <p:sldLayoutId id="2147483665" r:id="rId11"/>
    <p:sldLayoutId id="2147483666" r:id="rId12"/>
    <p:sldLayoutId id="2147483660" r:id="rId13"/>
    <p:sldLayoutId id="2147483661" r:id="rId14"/>
    <p:sldLayoutId id="2147483657" r:id="rId15"/>
    <p:sldLayoutId id="2147483663" r:id="rId16"/>
    <p:sldLayoutId id="2147483652" r:id="rId17"/>
    <p:sldLayoutId id="2147483653" r:id="rId18"/>
    <p:sldLayoutId id="2147483656" r:id="rId19"/>
    <p:sldLayoutId id="2147483669" r:id="rId20"/>
    <p:sldLayoutId id="2147483670" r:id="rId21"/>
    <p:sldLayoutId id="214748367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wojtek.pp.org.pl/pliki/notki/_prezentacje/nadzieja-ucznia/Smierc%20wierzacego%20wg%20de%20Witt.pdf" TargetMode="External"/><Relationship Id="rId2" Type="http://schemas.openxmlformats.org/officeDocument/2006/relationships/hyperlink" Target="http://wojtek.pp.org.pl/33227_nadzieja-w-zyciu-ucznia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Nadzieja ucznia Jezusa, </a:t>
            </a:r>
            <a:br>
              <a:rPr lang="pl-PL" dirty="0"/>
            </a:br>
            <a:r>
              <a:rPr lang="pl-PL" dirty="0"/>
              <a:t>czyli </a:t>
            </a:r>
            <a:br>
              <a:rPr lang="pl-PL" dirty="0"/>
            </a:br>
            <a:r>
              <a:rPr lang="pl-PL" dirty="0"/>
              <a:t>co będzie ze mną po śmierci?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838200" y="4034910"/>
            <a:ext cx="10515600" cy="2231777"/>
          </a:xfrm>
        </p:spPr>
        <p:txBody>
          <a:bodyPr>
            <a:normAutofit/>
          </a:bodyPr>
          <a:lstStyle/>
          <a:p>
            <a:r>
              <a:rPr lang="pl-PL" i="1" dirty="0" err="1"/>
              <a:t>FreeCaffe</a:t>
            </a:r>
            <a:r>
              <a:rPr lang="pl-PL" i="1" dirty="0"/>
              <a:t> – kawa bez zobowiązań</a:t>
            </a:r>
            <a:r>
              <a:rPr lang="pl-PL" dirty="0"/>
              <a:t>, biuro na Jana,</a:t>
            </a:r>
          </a:p>
          <a:p>
            <a:r>
              <a:rPr lang="pl-PL" dirty="0"/>
              <a:t>Spotkanie świętych aby przedyskutować ten problem. </a:t>
            </a:r>
            <a:br>
              <a:rPr lang="pl-PL" dirty="0"/>
            </a:br>
            <a:r>
              <a:rPr lang="pl-PL" dirty="0"/>
              <a:t>Sobota, 9 stycznia 2022 godzina 16.oo i w lutym c.d.</a:t>
            </a:r>
          </a:p>
          <a:p>
            <a:r>
              <a:rPr lang="pl-PL" dirty="0"/>
              <a:t>Wojciech Apel, 601 42 50 19, </a:t>
            </a:r>
            <a:r>
              <a:rPr lang="pl-PL" dirty="0" err="1"/>
              <a:t>wojtek@pp.org.pl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1265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4209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Światopogląd</a:t>
            </a:r>
            <a:r>
              <a:rPr lang="pl-PL" dirty="0"/>
              <a:t> to rzadko zmieniany, często wartościujący ale kompletny zbiór przekonań człowieka odnośnie otaczającej go rzeczywistości.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Wiara</a:t>
            </a:r>
            <a:r>
              <a:rPr lang="pl-PL" dirty="0"/>
              <a:t> (światopogląd) - dopełnienie światopoglądu o to co jest w nim niezbędne a nie można tego nazwać wiedzą.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Nadzieją</a:t>
            </a:r>
            <a:r>
              <a:rPr lang="pl-PL" dirty="0"/>
              <a:t> to wiarą w to, że oczekiwana przyszłość będzie zgodna z oczekiwaniami, lepsza.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Niezbędne definicje</a:t>
            </a:r>
          </a:p>
        </p:txBody>
      </p:sp>
      <p:sp>
        <p:nvSpPr>
          <p:cNvPr id="4" name="PoleTekstowe 3"/>
          <p:cNvSpPr txBox="1"/>
          <p:nvPr/>
        </p:nvSpPr>
        <p:spPr>
          <a:xfrm>
            <a:off x="838200" y="6021114"/>
            <a:ext cx="632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Uwaga</a:t>
            </a:r>
            <a:r>
              <a:rPr lang="pl-PL" dirty="0"/>
              <a:t>: nadzieja jak i wiara przeminą! (1Kor13:13)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104606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106886"/>
            <a:ext cx="10515600" cy="47334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(1)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 was </a:t>
            </a:r>
            <a:r>
              <a:rPr lang="pl-PL" sz="2000" b="1" u="sng" dirty="0">
                <a:latin typeface="Verdana" charset="0"/>
                <a:ea typeface="Verdana" charset="0"/>
                <a:cs typeface="Verdana" charset="0"/>
              </a:rPr>
              <a:t>ożywił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którzy byliście umarli w upadkach i w grzechach;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(2)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W których niegdyś postępowaliście według zwyczaju tego świata i według władcy, który rządzi w powietrzu, ducha, który teraz działa w synach nieposłuszeństwa.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(3)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(4)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Lecz Bóg, który jest bogaty w miłosierdzie, z powodu swojej wielkiej miłości, którą nas umiłował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(5)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 to wtedy, gdy byliśmy umarli w grzechach, </a:t>
            </a:r>
            <a:r>
              <a:rPr lang="pl-PL" sz="2000" b="1" u="sng" dirty="0">
                <a:latin typeface="Verdana" charset="0"/>
                <a:ea typeface="Verdana" charset="0"/>
                <a:cs typeface="Verdana" charset="0"/>
              </a:rPr>
              <a:t>ożywił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nas razem z Chrystusem, gdyż łaską jesteście zbawieni. 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(6)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 razem z nim </a:t>
            </a:r>
            <a:r>
              <a:rPr lang="pl-PL" sz="2000" b="1" dirty="0">
                <a:latin typeface="Verdana" charset="0"/>
                <a:ea typeface="Verdana" charset="0"/>
                <a:cs typeface="Verdana" charset="0"/>
              </a:rPr>
              <a:t>wskrzesił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i razem z nim posadził w miejscach niebiańskich w Chrystusie Jezusie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(7)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aby okazać w przyszłych wiekach przemożne bogactwo swojej łaski przez swoją dobroć względem nas w Chrystusie Jezusie.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953" y="5900418"/>
            <a:ext cx="1819811" cy="9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425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2:1-7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307" y="1825625"/>
            <a:ext cx="82693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008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5A9A31-D946-5749-A832-AB8954D1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Jan 5:24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461E57B-5986-9B4E-9739-9D1477C19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446" y="1825625"/>
            <a:ext cx="4961662" cy="48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8316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2:8-10 </a:t>
            </a:r>
            <a:r>
              <a:rPr lang="mr-IN" dirty="0"/>
              <a:t>–</a:t>
            </a:r>
            <a:r>
              <a:rPr lang="pl-PL" dirty="0"/>
              <a:t> cel nowego stworzenia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baseline="30000" dirty="0">
                <a:latin typeface="+mn-lt"/>
              </a:rPr>
              <a:t>(8)</a:t>
            </a:r>
            <a:r>
              <a:rPr lang="pl-PL" sz="2800" dirty="0">
                <a:latin typeface="+mn-lt"/>
              </a:rPr>
              <a:t> Łaską bowiem jesteście zbawieni przez wiarę, i to nie jest z was, jest to dar Boga. </a:t>
            </a:r>
            <a:r>
              <a:rPr lang="pl-PL" sz="2800" baseline="30000" dirty="0">
                <a:latin typeface="+mn-lt"/>
              </a:rPr>
              <a:t>(9)</a:t>
            </a:r>
            <a:r>
              <a:rPr lang="pl-PL" sz="2800" dirty="0">
                <a:latin typeface="+mn-lt"/>
              </a:rPr>
              <a:t> Nie z uczynków, aby nikt się nie chlubił. </a:t>
            </a:r>
            <a:r>
              <a:rPr lang="pl-PL" sz="2800" baseline="30000" dirty="0">
                <a:latin typeface="+mn-lt"/>
              </a:rPr>
              <a:t>(10)</a:t>
            </a:r>
            <a:r>
              <a:rPr lang="pl-PL" sz="2800" dirty="0">
                <a:latin typeface="+mn-lt"/>
              </a:rPr>
              <a:t> </a:t>
            </a:r>
            <a:r>
              <a:rPr lang="pl-PL" sz="2800" u="sng" dirty="0">
                <a:latin typeface="+mn-lt"/>
              </a:rPr>
              <a:t>Jesteśmy bowiem jego dziełem, </a:t>
            </a:r>
            <a:r>
              <a:rPr lang="pl-PL" sz="2800" b="1" u="sng" dirty="0">
                <a:latin typeface="+mn-lt"/>
              </a:rPr>
              <a:t>stworzeni</a:t>
            </a:r>
            <a:r>
              <a:rPr lang="pl-PL" sz="2800" u="sng" dirty="0">
                <a:latin typeface="+mn-lt"/>
              </a:rPr>
              <a:t> w Chrystusie Jezusie</a:t>
            </a:r>
            <a:r>
              <a:rPr lang="pl-PL" sz="2800" dirty="0">
                <a:latin typeface="+mn-lt"/>
              </a:rPr>
              <a:t> do (…)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W procesie ożywienia, odrodzenia, odnowienia, wskrzeszenia jesteśmy na nowo stworzeni w Chrystusie.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Jesteśmy stworzenie do (…)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(…)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(…) -&gt; dalej, w punkcie o Trybunale Chrystusa</a:t>
            </a:r>
          </a:p>
        </p:txBody>
      </p:sp>
    </p:spTree>
    <p:extLst>
      <p:ext uri="{BB962C8B-B14F-4D97-AF65-F5344CB8AC3E}">
        <p14:creationId xmlns:p14="http://schemas.microsoft.com/office/powerpoint/2010/main" val="2116663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Rzymian 6:17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dirty="0">
                <a:latin typeface="+mn-lt"/>
              </a:rPr>
              <a:t>Lecz Bogu niech będą dzięki, że gdy jeszcze byliście niewolnikami grzechu, całym sercem </a:t>
            </a:r>
            <a:r>
              <a:rPr lang="pl-PL" sz="2800" b="1" dirty="0">
                <a:latin typeface="+mn-lt"/>
              </a:rPr>
              <a:t>poszliście</a:t>
            </a:r>
            <a:r>
              <a:rPr lang="pl-PL" sz="2800" dirty="0">
                <a:latin typeface="+mn-lt"/>
              </a:rPr>
              <a:t> za tego rodzaju nauką, z którą was też zapoznano, i wyzwoleni od grzechu, staliście się niewolnikami sprawiedliwości.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DBF1810-17E5-7049-9B48-1FC9F716A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519" y="4836076"/>
            <a:ext cx="3209496" cy="17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72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71BC2-A6EF-014E-8314-A2295BE9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#1</a:t>
            </a:r>
            <a:br>
              <a:rPr lang="pl-PL" dirty="0"/>
            </a:br>
            <a:r>
              <a:rPr lang="pl-PL" dirty="0"/>
              <a:t>Koniec tego ciała</a:t>
            </a:r>
            <a:br>
              <a:rPr lang="pl-PL" dirty="0"/>
            </a:br>
            <a:r>
              <a:rPr lang="pl-PL" dirty="0"/>
              <a:t>wariant #1.1 - śmierć ciała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073527-4261-F941-91D2-B8E251FD8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89214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Kraina umarłych (</a:t>
            </a:r>
            <a:r>
              <a:rPr lang="pl-PL" dirty="0" err="1"/>
              <a:t>Łk</a:t>
            </a:r>
            <a:r>
              <a:rPr lang="pl-PL" dirty="0"/>
              <a:t> 16:19nn </a:t>
            </a:r>
            <a:r>
              <a:rPr lang="pl-PL" dirty="0" err="1"/>
              <a:t>tpnp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4574131"/>
          </a:xfrm>
        </p:spPr>
        <p:txBody>
          <a:bodyPr>
            <a:noAutofit/>
          </a:bodyPr>
          <a:lstStyle/>
          <a:p>
            <a:r>
              <a:rPr lang="pl-PL" sz="2000" baseline="30000" dirty="0">
                <a:latin typeface="+mn-lt"/>
              </a:rPr>
              <a:t>(19)</a:t>
            </a:r>
            <a:r>
              <a:rPr lang="pl-PL" sz="2000" dirty="0">
                <a:latin typeface="+mn-lt"/>
              </a:rPr>
              <a:t> A był pewien bogaty człowiek, który ubierał się w purpurę i w delikatny len, i co dzień wspaniale się bawił. </a:t>
            </a:r>
            <a:r>
              <a:rPr lang="pl-PL" sz="2000" baseline="30000" dirty="0">
                <a:latin typeface="+mn-lt"/>
              </a:rPr>
              <a:t>(20)</a:t>
            </a:r>
            <a:r>
              <a:rPr lang="pl-PL" sz="2000" dirty="0">
                <a:latin typeface="+mn-lt"/>
              </a:rPr>
              <a:t> Był też pewien żebrak o imieniu Łazarz, który został porzucony przy jego bramie, cały owrzodziały, </a:t>
            </a:r>
            <a:r>
              <a:rPr lang="pl-PL" sz="2000" baseline="30000" dirty="0">
                <a:latin typeface="+mn-lt"/>
              </a:rPr>
              <a:t>(21)</a:t>
            </a:r>
            <a:r>
              <a:rPr lang="pl-PL" sz="2000" dirty="0">
                <a:latin typeface="+mn-lt"/>
              </a:rPr>
              <a:t> I pragnął nasycić się z okruszyn, które spadały ze stołu bogacza; a psy przychodziły i lizały jego wrzody. </a:t>
            </a:r>
            <a:r>
              <a:rPr lang="pl-PL" sz="2000" baseline="30000" dirty="0">
                <a:latin typeface="+mn-lt"/>
              </a:rPr>
              <a:t>(22)</a:t>
            </a:r>
            <a:r>
              <a:rPr lang="pl-PL" sz="2000" dirty="0">
                <a:latin typeface="+mn-lt"/>
              </a:rPr>
              <a:t> I stało się, że </a:t>
            </a:r>
            <a:r>
              <a:rPr lang="pl-PL" sz="2000" u="sng" dirty="0">
                <a:latin typeface="+mn-lt"/>
              </a:rPr>
              <a:t>umarł ów żebrak, i aniołowie zanieśli go na </a:t>
            </a:r>
            <a:r>
              <a:rPr lang="pl-PL" sz="2000" b="1" u="sng" dirty="0">
                <a:latin typeface="+mn-lt"/>
              </a:rPr>
              <a:t>łono Abrahama</a:t>
            </a:r>
            <a:r>
              <a:rPr lang="pl-PL" sz="2000" u="sng" dirty="0">
                <a:latin typeface="+mn-lt"/>
              </a:rPr>
              <a:t>; umarł też i bogacz, i został pogrzebany. </a:t>
            </a:r>
            <a:r>
              <a:rPr lang="pl-PL" sz="2000" u="sng" baseline="30000" dirty="0">
                <a:latin typeface="+mn-lt"/>
              </a:rPr>
              <a:t>(23)</a:t>
            </a:r>
            <a:r>
              <a:rPr lang="pl-PL" sz="2000" u="sng" dirty="0">
                <a:latin typeface="+mn-lt"/>
              </a:rPr>
              <a:t> A gdy w </a:t>
            </a:r>
            <a:r>
              <a:rPr lang="pl-PL" sz="2000" b="1" u="sng" dirty="0">
                <a:latin typeface="+mn-lt"/>
              </a:rPr>
              <a:t>Hadesie</a:t>
            </a:r>
            <a:r>
              <a:rPr lang="pl-PL" sz="2000" dirty="0">
                <a:latin typeface="+mn-lt"/>
              </a:rPr>
              <a:t> cierpiał męki i podniósł swoje oczy, ujrzał z daleka Abrahama i Łazarza na jego łonie. </a:t>
            </a:r>
            <a:r>
              <a:rPr lang="pl-PL" sz="2000" baseline="30000" dirty="0">
                <a:latin typeface="+mn-lt"/>
              </a:rPr>
              <a:t>(24)</a:t>
            </a:r>
            <a:r>
              <a:rPr lang="pl-PL" sz="2000" dirty="0">
                <a:latin typeface="+mn-lt"/>
              </a:rPr>
              <a:t> I on zawołał, mówiąc: Ojcze Abrahamie! Zmiłuj się nade mną i poślij Łazarza, aby umoczył koniec swojego palca w wodzie i ochłodził mój język, bo doznaję bólu w tym płomieniu. </a:t>
            </a:r>
            <a:r>
              <a:rPr lang="pl-PL" sz="2000" baseline="30000" dirty="0">
                <a:latin typeface="+mn-lt"/>
              </a:rPr>
              <a:t>(25)</a:t>
            </a:r>
            <a:r>
              <a:rPr lang="pl-PL" sz="2000" dirty="0">
                <a:latin typeface="+mn-lt"/>
              </a:rPr>
              <a:t> A Abraham powiedział: Dziecko! Wspomnij, że ty otrzymałeś swoje dobro za swojego życia, podobnie jak Łazarz zło; a on tutaj jest pocieszany, a ty doznajesz bólu. </a:t>
            </a:r>
            <a:r>
              <a:rPr lang="pl-PL" sz="2000" baseline="30000" dirty="0">
                <a:latin typeface="+mn-lt"/>
              </a:rPr>
              <a:t>(26)</a:t>
            </a:r>
            <a:r>
              <a:rPr lang="pl-PL" sz="2000" dirty="0">
                <a:latin typeface="+mn-lt"/>
              </a:rPr>
              <a:t> I nad to wszystko, </a:t>
            </a:r>
            <a:r>
              <a:rPr lang="pl-PL" sz="2000" u="sng" dirty="0">
                <a:latin typeface="+mn-lt"/>
              </a:rPr>
              <a:t>między nami a wami znajduje się </a:t>
            </a:r>
            <a:r>
              <a:rPr lang="pl-PL" sz="2000" b="1" u="sng" dirty="0">
                <a:latin typeface="+mn-lt"/>
              </a:rPr>
              <a:t>wielka przepaść</a:t>
            </a:r>
            <a:r>
              <a:rPr lang="pl-PL" sz="2000" dirty="0">
                <a:latin typeface="+mn-lt"/>
              </a:rPr>
              <a:t>, aby ci, którzy chcą stąd przejść do was, nie mogli, ani też stamtąd do nas nie mogli się przeprawić. </a:t>
            </a:r>
            <a:r>
              <a:rPr lang="pl-PL" sz="2000" baseline="30000" dirty="0">
                <a:latin typeface="+mn-lt"/>
              </a:rPr>
              <a:t>(27)</a:t>
            </a:r>
            <a:r>
              <a:rPr lang="pl-PL" sz="2000" dirty="0">
                <a:latin typeface="+mn-lt"/>
              </a:rPr>
              <a:t> Wtedy powiedział: Proszę cię więc, Ojcze! Abyś go posłał do domu mojego ojca, </a:t>
            </a:r>
            <a:r>
              <a:rPr lang="pl-PL" sz="2000" baseline="30000" dirty="0">
                <a:latin typeface="+mn-lt"/>
              </a:rPr>
              <a:t>(28)</a:t>
            </a:r>
            <a:r>
              <a:rPr lang="pl-PL" sz="2000" dirty="0">
                <a:latin typeface="+mn-lt"/>
              </a:rPr>
              <a:t> Albowiem mam pięciu braci; niech zaświadczy im, żeby i oni nie przyszli na to miejsce męczarni. </a:t>
            </a:r>
            <a:r>
              <a:rPr lang="pl-PL" sz="2000" baseline="30000" dirty="0">
                <a:latin typeface="+mn-lt"/>
              </a:rPr>
              <a:t>(29)</a:t>
            </a:r>
            <a:r>
              <a:rPr lang="pl-PL" sz="2000" dirty="0">
                <a:latin typeface="+mn-lt"/>
              </a:rPr>
              <a:t> Abraham powiedział mu: </a:t>
            </a:r>
            <a:r>
              <a:rPr lang="pl-PL" sz="2000" u="sng" dirty="0">
                <a:latin typeface="+mn-lt"/>
              </a:rPr>
              <a:t>Mają Mojżesza i Proroków; niech ich </a:t>
            </a:r>
            <a:r>
              <a:rPr lang="pl-PL" sz="2000" b="1" u="sng" dirty="0">
                <a:latin typeface="+mn-lt"/>
              </a:rPr>
              <a:t>słuchają</a:t>
            </a:r>
            <a:r>
              <a:rPr lang="pl-PL" sz="2000" dirty="0">
                <a:latin typeface="+mn-lt"/>
              </a:rPr>
              <a:t>. </a:t>
            </a:r>
            <a:r>
              <a:rPr lang="pl-PL" sz="2000" baseline="30000" dirty="0">
                <a:latin typeface="+mn-lt"/>
              </a:rPr>
              <a:t>(30)</a:t>
            </a:r>
            <a:r>
              <a:rPr lang="pl-PL" sz="2000" dirty="0">
                <a:latin typeface="+mn-lt"/>
              </a:rPr>
              <a:t> A on powiedział: Nie, Ojcze Abrahamie! Lecz jeśli ktoś z umarłych do nich pójdzie, upamiętają się. </a:t>
            </a:r>
            <a:r>
              <a:rPr lang="pl-PL" sz="2000" baseline="30000" dirty="0">
                <a:latin typeface="+mn-lt"/>
              </a:rPr>
              <a:t>(31)</a:t>
            </a:r>
            <a:r>
              <a:rPr lang="pl-PL" sz="2000" dirty="0">
                <a:latin typeface="+mn-lt"/>
              </a:rPr>
              <a:t> Powiedział mu więc: Jeśli </a:t>
            </a:r>
            <a:r>
              <a:rPr lang="pl-PL" sz="2000" u="sng" dirty="0">
                <a:latin typeface="+mn-lt"/>
              </a:rPr>
              <a:t>Mojżesza i Proroków nie </a:t>
            </a:r>
            <a:r>
              <a:rPr lang="pl-PL" sz="2000" b="1" u="sng" dirty="0">
                <a:latin typeface="+mn-lt"/>
              </a:rPr>
              <a:t>słuchają</a:t>
            </a:r>
            <a:r>
              <a:rPr lang="pl-PL" sz="2000" dirty="0">
                <a:latin typeface="+mn-lt"/>
              </a:rPr>
              <a:t>, to choćby też ktoś powstał z martwych, nie dadzą się przekonać.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idx="13"/>
          </p:nvPr>
        </p:nvSpPr>
        <p:spPr>
          <a:xfrm>
            <a:off x="838200" y="5755341"/>
            <a:ext cx="10515600" cy="84320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Kraina umarłych podzielony jest na dwa obszary: górny i dolny (gr. hades).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Łazarz trafił do górnego, na </a:t>
            </a:r>
            <a:r>
              <a:rPr lang="pl-PL" i="1" dirty="0"/>
              <a:t>łono Abrahama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82054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4774" cy="1325563"/>
          </a:xfrm>
        </p:spPr>
        <p:txBody>
          <a:bodyPr/>
          <a:lstStyle/>
          <a:p>
            <a:r>
              <a:rPr lang="pl-PL" altLang="pl-PL" dirty="0"/>
              <a:t>#1. Śmierć ciała, przeniesienie na łono Abrahama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4382697" y="4211564"/>
            <a:ext cx="758157" cy="1128937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6" name="pole tekstowe 59"/>
          <p:cNvSpPr txBox="1">
            <a:spLocks noChangeArrowheads="1"/>
          </p:cNvSpPr>
          <p:nvPr/>
        </p:nvSpPr>
        <p:spPr bwMode="auto">
          <a:xfrm>
            <a:off x="784667" y="5394252"/>
            <a:ext cx="36306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Umarł Bogacz, umarł też i Łazarz i został zaniesiony przez aniołów na łono Abrahama. (</a:t>
            </a:r>
            <a:r>
              <a:rPr lang="pl-PL" altLang="x-none" sz="1800" i="1" dirty="0" err="1">
                <a:solidFill>
                  <a:srgbClr val="C00000"/>
                </a:solidFill>
              </a:rPr>
              <a:t>Łk</a:t>
            </a:r>
            <a:r>
              <a:rPr lang="pl-PL" altLang="x-none" sz="1800" i="1" dirty="0">
                <a:solidFill>
                  <a:srgbClr val="C00000"/>
                </a:solidFill>
              </a:rPr>
              <a:t> 16:22)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873854530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Trudne ćwiczenie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72581"/>
            <a:ext cx="10515600" cy="135916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Jak na podstawie opowiadania o bogaczu i Łazarzu wywnioskować metodę ominięcie krainy umarłych (hadesu) a dostanie się na „</a:t>
            </a:r>
            <a:r>
              <a:rPr lang="pl-PL" i="1" dirty="0"/>
              <a:t>Łono Abrahama</a:t>
            </a:r>
            <a:r>
              <a:rPr lang="pl-PL" dirty="0"/>
              <a:t>”.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4294967295"/>
          </p:nvPr>
        </p:nvSpPr>
        <p:spPr>
          <a:xfrm>
            <a:off x="838200" y="4305129"/>
            <a:ext cx="10515600" cy="20716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err="1">
                <a:solidFill>
                  <a:schemeClr val="bg1">
                    <a:lumMod val="85000"/>
                  </a:schemeClr>
                </a:solidFill>
              </a:rPr>
              <a:t>Łk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 16:28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Mam pięciu braci. Niech Łazarz złoży im świadectwo, aby chociaż oni nie trafili do tego miejsca udręki. Abraham na to: </a:t>
            </a:r>
            <a:r>
              <a:rPr lang="pl-PL" i="1" u="sng" dirty="0">
                <a:solidFill>
                  <a:schemeClr val="bg1">
                    <a:lumMod val="85000"/>
                  </a:schemeClr>
                </a:solidFill>
              </a:rPr>
              <a:t>Mają Mojżesza i proroków, niech ich słuchają</a:t>
            </a: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Nie, ojcze Abrahamie — nie przestawał prosić bogaty — jeśli pójdzie do nich ktoś z umarłych, opamiętają się. 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Wtedy Abraham powiedział: </a:t>
            </a:r>
            <a:r>
              <a:rPr lang="pl-PL" i="1" u="sng" dirty="0">
                <a:solidFill>
                  <a:schemeClr val="bg1">
                    <a:lumMod val="85000"/>
                  </a:schemeClr>
                </a:solidFill>
              </a:rPr>
              <a:t>Jeśli Mojżesza i proroków nie słuchają</a:t>
            </a: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, to choćby ktoś z umarłych powstał — nie dadzą się przekonać.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7AFFA9ED-2529-1449-A900-4FD9D6C95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2562" y="136157"/>
            <a:ext cx="2236424" cy="22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2431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D9099D-5CB6-7642-977E-C95E6304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Koncepcja o pustym łonie Abrahama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D9CD9F-F36D-6C47-A0C5-913AAD963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-&gt; </a:t>
            </a:r>
            <a:r>
              <a:rPr lang="pl-PL" dirty="0" err="1"/>
              <a:t>Ellen</a:t>
            </a:r>
            <a:r>
              <a:rPr lang="pl-PL" dirty="0"/>
              <a:t> </a:t>
            </a:r>
            <a:r>
              <a:rPr lang="pl-PL" dirty="0" err="1"/>
              <a:t>DeWitt</a:t>
            </a:r>
            <a:endParaRPr lang="pl-PL" dirty="0"/>
          </a:p>
          <a:p>
            <a:pPr lvl="1"/>
            <a:r>
              <a:rPr lang="pl-PL" dirty="0"/>
              <a:t>Załącznik do notki </a:t>
            </a:r>
            <a:r>
              <a:rPr lang="pl-PL" dirty="0" err="1"/>
              <a:t>pt</a:t>
            </a:r>
            <a:r>
              <a:rPr lang="pl-PL" dirty="0"/>
              <a:t>: </a:t>
            </a:r>
            <a:r>
              <a:rPr lang="pl-PL" b="1" i="1" dirty="0"/>
              <a:t>Nadzieja ucznia Jezusa (składnica do wykładu)</a:t>
            </a:r>
            <a:br>
              <a:rPr lang="pl-PL" b="1" i="1" dirty="0"/>
            </a:br>
            <a:r>
              <a:rPr lang="pl-PL" dirty="0">
                <a:hlinkClick r:id="rId2"/>
              </a:rPr>
              <a:t>http://wojtek.pp.org.pl/33227_nadzieja-w-zyciu-ucznia</a:t>
            </a:r>
            <a:endParaRPr lang="pl-PL" dirty="0"/>
          </a:p>
          <a:p>
            <a:pPr lvl="1"/>
            <a:r>
              <a:rPr lang="pl-PL" dirty="0">
                <a:hlinkClick r:id="rId3"/>
              </a:rPr>
              <a:t>http://wojtek.pp.org.pl/pliki/notki/_prezentacje/nadzieja-ucznia/Smierc%20wierzacego%20wg%20de%20Witt.pdf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266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Obserwacja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Zasadnicze pytania: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Skąd pochodzę?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Kim jestem?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Dokąd zmierzam?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Obserwacja: </a:t>
            </a:r>
            <a:br>
              <a:rPr lang="pl-PL" dirty="0"/>
            </a:br>
            <a:r>
              <a:rPr lang="pl-PL" dirty="0"/>
              <a:t>Zasadnicze pytania światopoglądowe człowieka</a:t>
            </a:r>
            <a:br>
              <a:rPr lang="pl-PL" dirty="0"/>
            </a:br>
            <a:r>
              <a:rPr lang="pl-PL" dirty="0"/>
              <a:t>umocowane są w czasie!</a:t>
            </a:r>
          </a:p>
        </p:txBody>
      </p:sp>
    </p:spTree>
    <p:extLst>
      <p:ext uri="{BB962C8B-B14F-4D97-AF65-F5344CB8AC3E}">
        <p14:creationId xmlns:p14="http://schemas.microsoft.com/office/powerpoint/2010/main" val="193062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71BC2-A6EF-014E-8314-A2295BE93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2967"/>
            <a:ext cx="10515600" cy="3809163"/>
          </a:xfrm>
        </p:spPr>
        <p:txBody>
          <a:bodyPr>
            <a:normAutofit fontScale="90000"/>
          </a:bodyPr>
          <a:lstStyle/>
          <a:p>
            <a:r>
              <a:rPr lang="pl-PL" dirty="0"/>
              <a:t>Wydarzenie #1</a:t>
            </a:r>
            <a:br>
              <a:rPr lang="pl-PL" dirty="0"/>
            </a:br>
            <a:r>
              <a:rPr lang="pl-PL" dirty="0"/>
              <a:t>Koniec tego ciała</a:t>
            </a:r>
            <a:br>
              <a:rPr lang="pl-PL" dirty="0"/>
            </a:br>
            <a:r>
              <a:rPr lang="pl-PL" dirty="0"/>
              <a:t>Wariant #1.2</a:t>
            </a:r>
            <a:br>
              <a:rPr lang="pl-PL" dirty="0"/>
            </a:br>
            <a:r>
              <a:rPr lang="pl-PL" dirty="0"/>
              <a:t>Pochwycenie za życia </a:t>
            </a:r>
            <a:br>
              <a:rPr lang="pl-PL" dirty="0"/>
            </a:br>
            <a:r>
              <a:rPr lang="pl-PL" dirty="0"/>
              <a:t>	– przywilej jednego pokolenia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073527-4261-F941-91D2-B8E251FD8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523470"/>
            <a:ext cx="10515600" cy="56618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44763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Pierwszy list do Tesaloniczan 4:15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3261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aseline="30000" dirty="0">
                <a:latin typeface="+mn-lt"/>
              </a:rPr>
              <a:t>(13)</a:t>
            </a:r>
            <a:r>
              <a:rPr lang="pl-PL" dirty="0">
                <a:latin typeface="+mn-lt"/>
              </a:rPr>
              <a:t> Nie chcemy, bracia, byście trwali w niewiedzy co do tych, którzy umierają, abyście się nie smucili jak wszyscy ci, którzy nie mają nadziei. </a:t>
            </a:r>
            <a:r>
              <a:rPr lang="pl-PL" baseline="30000" dirty="0">
                <a:latin typeface="+mn-lt"/>
              </a:rPr>
              <a:t>(14)</a:t>
            </a:r>
            <a:r>
              <a:rPr lang="pl-PL" dirty="0">
                <a:latin typeface="+mn-lt"/>
              </a:rPr>
              <a:t> Jeśli bowiem wierzymy, że Jezus istotnie umarł i zmartwychwstał, to również tych, którzy umarli w Jezusie, Bóg wyprowadzi wraz z Nim. </a:t>
            </a:r>
            <a:r>
              <a:rPr lang="pl-PL" baseline="30000" dirty="0">
                <a:latin typeface="+mn-lt"/>
              </a:rPr>
              <a:t>(15)</a:t>
            </a:r>
            <a:r>
              <a:rPr lang="pl-PL" dirty="0">
                <a:latin typeface="+mn-lt"/>
              </a:rPr>
              <a:t> To bowiem głosimy wam jako słowo Pańskie, że my, żywi, </a:t>
            </a:r>
            <a:r>
              <a:rPr lang="pl-PL" u="sng" dirty="0">
                <a:latin typeface="+mn-lt"/>
              </a:rPr>
              <a:t>pozostawieni na przyjście Pana, nie wyprzedzimy tych, którzy pomarli.</a:t>
            </a:r>
            <a:r>
              <a:rPr lang="pl-PL" dirty="0">
                <a:latin typeface="+mn-lt"/>
              </a:rPr>
              <a:t> </a:t>
            </a:r>
            <a:r>
              <a:rPr lang="pl-PL" baseline="30000" dirty="0">
                <a:latin typeface="+mn-lt"/>
              </a:rPr>
              <a:t>(16)</a:t>
            </a:r>
            <a:r>
              <a:rPr lang="pl-PL" dirty="0">
                <a:latin typeface="+mn-lt"/>
              </a:rPr>
              <a:t> Sam bowiem Pan zstąpi z nieba na hasło i na głos archanioła, i na dźwięk trąby Bożej, a zmarli w Chrystusie powstaną pierwsi. </a:t>
            </a:r>
            <a:r>
              <a:rPr lang="pl-PL" baseline="30000" dirty="0">
                <a:latin typeface="+mn-lt"/>
              </a:rPr>
              <a:t>(17)</a:t>
            </a:r>
            <a:r>
              <a:rPr lang="pl-PL" dirty="0">
                <a:latin typeface="+mn-lt"/>
              </a:rPr>
              <a:t> </a:t>
            </a:r>
            <a:r>
              <a:rPr lang="pl-PL" b="1" u="sng" dirty="0">
                <a:latin typeface="+mn-lt"/>
              </a:rPr>
              <a:t>Potem my, żywi, [tak] pozostawieni, wraz z nimi będziemy porwani w powietrze, na obłoki naprzeciw Pana, i w ten sposób na zawsze będziemy z Panem.</a:t>
            </a:r>
            <a:r>
              <a:rPr lang="pl-PL" dirty="0">
                <a:latin typeface="+mn-lt"/>
              </a:rPr>
              <a:t> </a:t>
            </a:r>
            <a:r>
              <a:rPr lang="pl-PL" baseline="30000" dirty="0">
                <a:latin typeface="+mn-lt"/>
              </a:rPr>
              <a:t>(18)</a:t>
            </a:r>
            <a:r>
              <a:rPr lang="pl-PL" dirty="0">
                <a:latin typeface="+mn-lt"/>
              </a:rPr>
              <a:t> Przeto wzajemnie się pocieszajcie tymi słowami.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756373"/>
            <a:ext cx="10515600" cy="842171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Uwaga: 1Tes 4:13nn nie jest o nauką pochwyceniu a o zebraniu kościoła i byciu w ciele z Jezusem. Ale jest tu o pochwyceniu.</a:t>
            </a:r>
          </a:p>
          <a:p>
            <a:r>
              <a:rPr lang="pl-PL" dirty="0"/>
              <a:t>Uważajmy na </a:t>
            </a:r>
            <a:r>
              <a:rPr lang="pl-PL" dirty="0" err="1"/>
              <a:t>Hollywodzkie</a:t>
            </a:r>
            <a:r>
              <a:rPr lang="pl-PL" dirty="0"/>
              <a:t> produkcje!</a:t>
            </a:r>
          </a:p>
        </p:txBody>
      </p:sp>
    </p:spTree>
    <p:extLst>
      <p:ext uri="{BB962C8B-B14F-4D97-AF65-F5344CB8AC3E}">
        <p14:creationId xmlns:p14="http://schemas.microsoft.com/office/powerpoint/2010/main" val="167537299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17671B-F53D-BF48-9B60-AF17B43B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1Kor 15:51-53 </a:t>
            </a:r>
            <a:r>
              <a:rPr lang="pl-PL" dirty="0" err="1"/>
              <a:t>ubg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EF0D3-7E15-B24E-8CB3-A9709F22F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(51)</a:t>
            </a:r>
            <a:r>
              <a:rPr lang="pl-PL" dirty="0"/>
              <a:t> Oto oznajmiam wam tajemnicę: </a:t>
            </a:r>
            <a:r>
              <a:rPr lang="pl-PL" u="sng" dirty="0"/>
              <a:t>Nie wszyscy zaśniemy</a:t>
            </a:r>
            <a:r>
              <a:rPr lang="pl-PL" dirty="0"/>
              <a:t>, ale wszyscy będziemy </a:t>
            </a:r>
            <a:r>
              <a:rPr lang="pl-PL" u="sng" dirty="0"/>
              <a:t>przemienieni,</a:t>
            </a:r>
            <a:r>
              <a:rPr lang="pl-PL" dirty="0"/>
              <a:t> </a:t>
            </a:r>
            <a:r>
              <a:rPr lang="pl-PL" baseline="30000" dirty="0"/>
              <a:t>(52)</a:t>
            </a:r>
            <a:r>
              <a:rPr lang="pl-PL" dirty="0"/>
              <a:t> w jednej chwili, w mgnieniu oka, na ostatnią trąbę. Zabrzmi bowiem trąba, a umarli zostaną wskrzeszeni niezniszczalni, a my zostaniemy </a:t>
            </a:r>
            <a:r>
              <a:rPr lang="pl-PL" u="sng" dirty="0"/>
              <a:t>przemienieni</a:t>
            </a:r>
            <a:r>
              <a:rPr lang="pl-PL" dirty="0"/>
              <a:t>. </a:t>
            </a:r>
            <a:r>
              <a:rPr lang="pl-PL" baseline="30000" dirty="0"/>
              <a:t>(53) </a:t>
            </a:r>
            <a:r>
              <a:rPr lang="pl-PL" dirty="0"/>
              <a:t>To bowiem, co zniszczalne, musi przyodziać się w to, co niezniszczalne, a to, co śmiertelne, przyoblec się w nieśmiertelność.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B880502-8D66-CB44-BAD7-D3EDDCA5D54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51152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B5819A-7095-814F-A2EC-FFE40786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miejsca o nagłości tego zdarzenia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2F1C31-7927-7648-B6E1-1957A2D31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Albowiem jak w czasie przed potopem jedli i pili, żenili się i za mąż wydawali aż do dnia, kiedy Noe wszedł do arki, i nie spostrzegli się, aż przyszedł potop i pochłonął wszystkich, tak również będzie z przyjściem Syna Człowieczego. Wtedy dwóch będzie w polu: jeden będzie wzięty, drugi zostawiony. Dwie będą mleć na żarnach: jedna będzie wzięta, druga zostawiona. </a:t>
            </a:r>
            <a:endParaRPr lang="pl-PL" i="0" dirty="0"/>
          </a:p>
          <a:p>
            <a:r>
              <a:rPr lang="pl-PL" dirty="0"/>
              <a:t>(Ewangelia Mateusza 24.38-41)</a:t>
            </a:r>
            <a:endParaRPr lang="pl-PL" i="0" dirty="0"/>
          </a:p>
          <a:p>
            <a:r>
              <a:rPr lang="pl-PL" dirty="0"/>
              <a:t> </a:t>
            </a:r>
            <a:endParaRPr lang="pl-PL" i="0" dirty="0"/>
          </a:p>
          <a:p>
            <a:r>
              <a:rPr lang="pl-PL" dirty="0"/>
              <a:t>Powiadam wam: Tej nocy dwóch będzie na jednym posłaniu: jeden będzie wzięty, a drugi zostawiony. Dwie będą mleć razem: jedna będzie wzięta, a druga zostawiona. </a:t>
            </a:r>
            <a:endParaRPr lang="pl-PL" i="0" dirty="0"/>
          </a:p>
          <a:p>
            <a:r>
              <a:rPr lang="pl-PL" dirty="0"/>
              <a:t>(Ewangelia Łukasza 17.34-35)</a:t>
            </a:r>
          </a:p>
          <a:p>
            <a:endParaRPr lang="pl-PL" i="0" dirty="0"/>
          </a:p>
          <a:p>
            <a:endParaRPr lang="pl-PL" i="0" dirty="0"/>
          </a:p>
          <a:p>
            <a:r>
              <a:rPr lang="pl-PL" i="0" dirty="0"/>
              <a:t>Dodać: Jezus do Marty po </a:t>
            </a:r>
            <a:r>
              <a:rPr lang="pl-PL" i="0" dirty="0" err="1"/>
              <a:t>wskszeseniu</a:t>
            </a:r>
            <a:r>
              <a:rPr lang="pl-PL" i="0" dirty="0"/>
              <a:t> </a:t>
            </a:r>
            <a:r>
              <a:rPr lang="pl-PL" i="0" dirty="0" err="1"/>
              <a:t>ŔŁazarza</a:t>
            </a:r>
            <a:endParaRPr lang="pl-PL" i="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FC536C-2053-374D-A99C-7B1BD5B9E1E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955887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158FFE-1BFB-7D4B-B389-395DE4E4E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14 – zbieranie plonu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8CAF31-505D-5546-A3F9-FB298BF4D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1592740"/>
          </a:xfrm>
        </p:spPr>
        <p:txBody>
          <a:bodyPr>
            <a:normAutofit lnSpcReduction="10000"/>
          </a:bodyPr>
          <a:lstStyle/>
          <a:p>
            <a:r>
              <a:rPr lang="pl-PL" sz="1800" b="1" i="0" dirty="0" err="1"/>
              <a:t>Ap</a:t>
            </a:r>
            <a:r>
              <a:rPr lang="pl-PL" sz="1800" b="1" i="0" dirty="0"/>
              <a:t> 14:14-16</a:t>
            </a:r>
            <a:r>
              <a:rPr lang="pl-PL" sz="1800" i="0" dirty="0"/>
              <a:t> BT5</a:t>
            </a:r>
          </a:p>
          <a:p>
            <a:r>
              <a:rPr lang="pl-PL" sz="1800" b="1" i="0" baseline="30000" dirty="0"/>
              <a:t>(14) </a:t>
            </a:r>
            <a:r>
              <a:rPr lang="pl-PL" sz="1800" i="0" dirty="0"/>
              <a:t>Potem ujrzałem: oto biały obłok - a Siedzący na obłoku, podobny do Syna Człowieczego, miał złoty wieniec na głowie i w ręku ostry sierp.</a:t>
            </a:r>
            <a:r>
              <a:rPr lang="pl-PL" sz="1800" b="1" i="0" baseline="30000" dirty="0"/>
              <a:t> (15) </a:t>
            </a:r>
            <a:r>
              <a:rPr lang="pl-PL" sz="1800" i="0" dirty="0"/>
              <a:t>I wyszedł inny anioł ze świątyni, wołając głosem donośnym do Siedzącego na obłoku: Zapuść Twój sierp i żniwa dokonaj, bo przyszła już pora dokonać żniwa, bo dojrzało żniwo na ziemi!</a:t>
            </a:r>
            <a:r>
              <a:rPr lang="pl-PL" sz="1800" b="1" i="0" baseline="30000" dirty="0"/>
              <a:t> (16) </a:t>
            </a:r>
            <a:r>
              <a:rPr lang="pl-PL" sz="1800" i="0" dirty="0"/>
              <a:t>A Siedzący na obłoku rzucił swój sierp na ziemię i ziemia została zżęta.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5BAE157-C2CD-564B-A833-E4743B06067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9476508" y="5318056"/>
            <a:ext cx="1877291" cy="1282816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346026C0-DFA0-1749-934D-65BEF4FD070F}"/>
              </a:ext>
            </a:extLst>
          </p:cNvPr>
          <p:cNvSpPr txBox="1">
            <a:spLocks/>
          </p:cNvSpPr>
          <p:nvPr/>
        </p:nvSpPr>
        <p:spPr>
          <a:xfrm>
            <a:off x="838200" y="2979699"/>
            <a:ext cx="10515600" cy="2205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None/>
              <a:defRPr sz="2400" i="1" kern="120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i="0" dirty="0"/>
              <a:t>Mt 3:11-12</a:t>
            </a:r>
            <a:r>
              <a:rPr lang="pl-PL" sz="1800" i="0" dirty="0"/>
              <a:t> TPNT</a:t>
            </a:r>
          </a:p>
          <a:p>
            <a:r>
              <a:rPr lang="pl-PL" sz="1800" i="0"/>
              <a:t>[ </a:t>
            </a:r>
            <a:r>
              <a:rPr lang="pl-PL" sz="1800" i="0" dirty="0"/>
              <a:t>Jan Chrzciciel mówił: ] </a:t>
            </a:r>
            <a:r>
              <a:rPr lang="pl-PL" sz="1800" b="1" i="0" baseline="30000" dirty="0"/>
              <a:t>(11) </a:t>
            </a:r>
            <a:r>
              <a:rPr lang="pl-PL" sz="1800" i="0" dirty="0"/>
              <a:t>Ja wprawdzie chrzczę was wodą ku upamiętaniu; Ten natomiast, który idzie za mną, mocniejszy jest ode mnie, Jemu nie jestem godny nosić sandałów. On was ochrzci w Duchu Świętym i ogniu.</a:t>
            </a:r>
            <a:r>
              <a:rPr lang="pl-PL" sz="1800" b="1" i="0" baseline="30000" dirty="0"/>
              <a:t> (12) </a:t>
            </a:r>
            <a:r>
              <a:rPr lang="pl-PL" sz="1800" i="0" dirty="0"/>
              <a:t>W Jego ręku jest </a:t>
            </a:r>
            <a:r>
              <a:rPr lang="pl-PL" sz="1800" i="0" dirty="0" err="1"/>
              <a:t>wiejadło</a:t>
            </a:r>
            <a:r>
              <a:rPr lang="pl-PL" sz="1800" i="0" dirty="0"/>
              <a:t>, i oczyści przewiewając swoje klepisko, i </a:t>
            </a:r>
            <a:r>
              <a:rPr lang="pl-PL" sz="1800" i="0" u="sng" dirty="0"/>
              <a:t>zgromadzi swoją pszenicę do spichlerza</a:t>
            </a:r>
            <a:r>
              <a:rPr lang="pl-PL" sz="1800" i="0" dirty="0"/>
              <a:t>, a plewy spali ogniem nieugaszonym.</a:t>
            </a:r>
          </a:p>
        </p:txBody>
      </p:sp>
    </p:spTree>
    <p:extLst>
      <p:ext uri="{BB962C8B-B14F-4D97-AF65-F5344CB8AC3E}">
        <p14:creationId xmlns:p14="http://schemas.microsoft.com/office/powerpoint/2010/main" val="364047555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963B19-CCEA-C44B-AB34-0FB681C7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</p:spPr>
        <p:txBody>
          <a:bodyPr/>
          <a:lstStyle/>
          <a:p>
            <a:r>
              <a:rPr lang="pl-PL" dirty="0"/>
              <a:t>Iz 65:17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3BE8C6-1DCA-D541-B7A6-CA4BC4464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/>
          <a:lstStyle/>
          <a:p>
            <a:r>
              <a:rPr lang="pl-PL" dirty="0"/>
              <a:t>Oto bowiem stworzę nowe niebiosa i nową ziemię </a:t>
            </a:r>
          </a:p>
          <a:p>
            <a:r>
              <a:rPr lang="pl-PL" dirty="0"/>
              <a:t>i nie będą wspominane pierwsze rzeczy ani nie przyjdą na myśl.</a:t>
            </a:r>
          </a:p>
        </p:txBody>
      </p:sp>
    </p:spTree>
    <p:extLst>
      <p:ext uri="{BB962C8B-B14F-4D97-AF65-F5344CB8AC3E}">
        <p14:creationId xmlns:p14="http://schemas.microsoft.com/office/powerpoint/2010/main" val="199845981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#2.1 Pochwycenie żyjących uczniów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275717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200650" y="3711575"/>
            <a:ext cx="70566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24990" y="2503489"/>
            <a:ext cx="242114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3841796" y="3956050"/>
            <a:ext cx="1923054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79586" y="2785403"/>
            <a:ext cx="728623" cy="181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355660" y="3548136"/>
            <a:ext cx="889499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644461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>
            <a:cxnSpLocks/>
          </p:cNvCxnSpPr>
          <p:nvPr/>
        </p:nvCxnSpPr>
        <p:spPr>
          <a:xfrm flipH="1" flipV="1">
            <a:off x="5967104" y="3898711"/>
            <a:ext cx="676302" cy="2197290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83693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7173630" y="5471739"/>
            <a:ext cx="50183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>
                <a:solidFill>
                  <a:srgbClr val="C00000"/>
                </a:solidFill>
              </a:rPr>
              <a:t>1Tes 4:15nn – (…) na dźwięk trąby </a:t>
            </a:r>
            <a:r>
              <a:rPr lang="mr-IN" altLang="x-none" sz="2000" i="1" dirty="0">
                <a:solidFill>
                  <a:srgbClr val="C00000"/>
                </a:solidFill>
              </a:rPr>
              <a:t>…</a:t>
            </a:r>
            <a:r>
              <a:rPr lang="pl-PL" altLang="x-none" sz="2000" i="1" dirty="0">
                <a:solidFill>
                  <a:srgbClr val="C00000"/>
                </a:solidFill>
              </a:rPr>
              <a:t> będziemy porwani w powietrze, na obłoki naprzeciw Pana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4" name="Line 10">
            <a:extLst>
              <a:ext uri="{FF2B5EF4-FFF2-40B4-BE49-F238E27FC236}">
                <a16:creationId xmlns:a16="http://schemas.microsoft.com/office/drawing/2014/main" id="{0929C062-671B-E242-BAF1-791A8A053D43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567613" y="3448123"/>
            <a:ext cx="689473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58B089B-6554-C94B-94E3-CF95BEF58465}"/>
              </a:ext>
            </a:extLst>
          </p:cNvPr>
          <p:cNvSpPr txBox="1"/>
          <p:nvPr/>
        </p:nvSpPr>
        <p:spPr>
          <a:xfrm>
            <a:off x="5548313" y="6516609"/>
            <a:ext cx="4960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Ale nie oglądajmy zbyt wielu </a:t>
            </a:r>
            <a:r>
              <a:rPr lang="pl-PL" sz="2000" dirty="0" err="1"/>
              <a:t>Holywoodów</a:t>
            </a:r>
            <a:r>
              <a:rPr lang="pl-PL" sz="2000" dirty="0"/>
              <a:t>!</a:t>
            </a:r>
          </a:p>
        </p:txBody>
      </p:sp>
      <p:sp>
        <p:nvSpPr>
          <p:cNvPr id="41" name="pole tekstowe 59">
            <a:extLst>
              <a:ext uri="{FF2B5EF4-FFF2-40B4-BE49-F238E27FC236}">
                <a16:creationId xmlns:a16="http://schemas.microsoft.com/office/drawing/2014/main" id="{AD18F4F4-6925-9A4A-A5F6-E7B29D14D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85" y="4524377"/>
            <a:ext cx="669792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>
              <a:spcBef>
                <a:spcPct val="0"/>
              </a:spcBef>
              <a:buClrTx/>
              <a:buFontTx/>
              <a:buNone/>
              <a:defRPr kumimoji="1" sz="2800" i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pl-PL" sz="2400" dirty="0"/>
              <a:t>1Kor 15: 51 - Nie wszyscy zaśniemy, ale wszyscy będziemy przemienieni, w jednej chwili, w mgnieniu oka, na ostatnią trąbę. Zabrzmi bowiem trąba, a umarli zostaną wskrzeszeni niezniszczalni, a my zostaniemy przemienieni.</a:t>
            </a:r>
            <a:endParaRPr lang="pl-PL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3304598482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71BC2-A6EF-014E-8314-A2295BE9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#2</a:t>
            </a:r>
            <a:br>
              <a:rPr lang="pl-PL" dirty="0"/>
            </a:br>
            <a:r>
              <a:rPr lang="pl-PL" dirty="0"/>
              <a:t>Zmartwychwstanie w ciele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073527-4261-F941-91D2-B8E251FD8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62444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1Kor15:50-54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957745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pl-PL" baseline="30000" dirty="0"/>
              <a:t>(50)</a:t>
            </a:r>
            <a:r>
              <a:rPr lang="pl-PL" dirty="0"/>
              <a:t> To natomiast mówię, bracia, że ciało i krew nie mogą odziedziczyć Królestwa Bożego, ani to, co zniszczalne nie może odziedziczyć niezniszczalności. </a:t>
            </a:r>
            <a:r>
              <a:rPr lang="pl-PL" baseline="30000" dirty="0"/>
              <a:t>(51)</a:t>
            </a:r>
            <a:r>
              <a:rPr lang="pl-PL" dirty="0"/>
              <a:t> Oto oznajmiam wam tajemnicę: Nie wszyscy zaśniemy, ale wszyscy zostaniemy przemienieni, </a:t>
            </a:r>
            <a:r>
              <a:rPr lang="pl-PL" baseline="30000" dirty="0"/>
              <a:t>(52)</a:t>
            </a:r>
            <a:r>
              <a:rPr lang="pl-PL" dirty="0"/>
              <a:t> W jednej chwili, w mgnieniu oka, podczas ostatniej trąby; bowiem zatrąbi trąba, a </a:t>
            </a:r>
            <a:r>
              <a:rPr lang="pl-PL" u="sng" dirty="0"/>
              <a:t>umarli zostaną wzbudzeni</a:t>
            </a:r>
            <a:r>
              <a:rPr lang="pl-PL" dirty="0"/>
              <a:t> jako niezniszczalni, a my zostaniemy przemienieni. </a:t>
            </a:r>
            <a:r>
              <a:rPr lang="pl-PL" baseline="30000" dirty="0"/>
              <a:t>(53) </a:t>
            </a:r>
            <a:r>
              <a:rPr lang="pl-PL" dirty="0"/>
              <a:t>Trzeba bowiem, aby to, co zniszczalne, przyoblekło niezniszczalność, a to, co śmiertelne, przyoblekło nieśmiertelność. </a:t>
            </a:r>
            <a:r>
              <a:rPr lang="pl-PL" baseline="30000" dirty="0"/>
              <a:t>(54)</a:t>
            </a:r>
            <a:r>
              <a:rPr lang="pl-PL" dirty="0"/>
              <a:t> A gdy to, co zniszczalne, przyoblecze niezniszczalność, a to, co śmiertelne, przyoblecze nieśmiertelność, wtedy wypełni się słowo, które jest zapisane: Pochłonięta została śmierć w zwycięstwie.</a:t>
            </a:r>
          </a:p>
        </p:txBody>
      </p:sp>
    </p:spTree>
    <p:extLst>
      <p:ext uri="{BB962C8B-B14F-4D97-AF65-F5344CB8AC3E}">
        <p14:creationId xmlns:p14="http://schemas.microsoft.com/office/powerpoint/2010/main" val="172910430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#2. Zmartwychwstanie w nowym ciele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H="1" flipV="1">
            <a:off x="5848929" y="4140250"/>
            <a:ext cx="1152523" cy="178049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5749712" y="5942221"/>
            <a:ext cx="66979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1Tes 4:13nn -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r>
              <a:rPr lang="pl-PL" altLang="x-none" i="1" dirty="0">
                <a:solidFill>
                  <a:srgbClr val="C00000"/>
                </a:solidFill>
              </a:rPr>
              <a:t> na dźwięk trąby zmarli w Chrystusie powstaną pierwsi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41" name="PoleTekstowe 40"/>
          <p:cNvSpPr txBox="1"/>
          <p:nvPr/>
        </p:nvSpPr>
        <p:spPr>
          <a:xfrm>
            <a:off x="150312" y="4546949"/>
            <a:ext cx="5596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/>
              <a:t>Credo</a:t>
            </a:r>
            <a:r>
              <a:rPr lang="pl-PL" sz="2400" i="1" dirty="0"/>
              <a:t>:</a:t>
            </a:r>
          </a:p>
          <a:p>
            <a:r>
              <a:rPr lang="pl-PL" sz="2400" i="1" dirty="0"/>
              <a:t>Wierzę w jednego Boga (</a:t>
            </a:r>
            <a:r>
              <a:rPr lang="mr-IN" sz="2400" i="1" dirty="0"/>
              <a:t>…</a:t>
            </a:r>
            <a:r>
              <a:rPr lang="pl-PL" sz="2400" i="1" dirty="0"/>
              <a:t>) i w Pana Jezusa Chrystusa który (</a:t>
            </a:r>
            <a:r>
              <a:rPr lang="mr-IN" sz="2400" i="1" dirty="0"/>
              <a:t>…</a:t>
            </a:r>
            <a:r>
              <a:rPr lang="pl-PL" sz="2400" i="1" dirty="0"/>
              <a:t>) umarł i zmartwychwstał</a:t>
            </a:r>
            <a:br>
              <a:rPr lang="pl-PL" sz="2400" i="1" dirty="0"/>
            </a:br>
            <a:r>
              <a:rPr lang="pl-PL" sz="2400" i="1" dirty="0"/>
              <a:t>(</a:t>
            </a:r>
            <a:r>
              <a:rPr lang="mr-IN" sz="2400" i="1" dirty="0"/>
              <a:t>…</a:t>
            </a:r>
            <a:r>
              <a:rPr lang="pl-PL" sz="2400" i="1" dirty="0"/>
              <a:t>) wierzę w ciała zmartwychwstanie (</a:t>
            </a:r>
            <a:r>
              <a:rPr lang="mr-IN" sz="2400" i="1" dirty="0"/>
              <a:t>…</a:t>
            </a:r>
            <a:r>
              <a:rPr lang="pl-PL" sz="2400" i="1" dirty="0"/>
              <a:t>)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206344591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Notatka z bloga „</a:t>
            </a:r>
            <a:r>
              <a:rPr lang="pl-PL" i="1" dirty="0"/>
              <a:t>Luźne przemyślenia W34</a:t>
            </a:r>
            <a:r>
              <a:rPr lang="pl-PL" dirty="0"/>
              <a:t>”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4029"/>
          </a:xfrm>
        </p:spPr>
        <p:txBody>
          <a:bodyPr>
            <a:normAutofit fontScale="92500" lnSpcReduction="10000"/>
          </a:bodyPr>
          <a:lstStyle/>
          <a:p>
            <a:r>
              <a:rPr lang="pl-PL" sz="2400" b="1" i="1" u="sng" dirty="0"/>
              <a:t>Ważne (na dziś) pytania</a:t>
            </a:r>
            <a:r>
              <a:rPr lang="pl-PL" sz="2400" b="1" i="1" dirty="0"/>
              <a:t>			</a:t>
            </a:r>
            <a:r>
              <a:rPr lang="pl-PL" sz="1900" i="1" dirty="0"/>
              <a:t>(9 maj 2004, niedziela, 22:39:39)</a:t>
            </a:r>
            <a:endParaRPr lang="pl-PL" sz="2400" i="1" dirty="0"/>
          </a:p>
          <a:p>
            <a:endParaRPr lang="pl-PL" sz="2400" b="1" i="1" u="sng" dirty="0"/>
          </a:p>
          <a:p>
            <a:r>
              <a:rPr lang="pl-PL" i="1" dirty="0"/>
              <a:t>Właśnie wyczytałem, że są takie bardzo ważne pytania, na które w zasadzie każdy człowiek powinien sobie </a:t>
            </a:r>
            <a:r>
              <a:rPr lang="pl-PL" i="1" dirty="0" err="1"/>
              <a:t>poodpowiadać</a:t>
            </a:r>
            <a:r>
              <a:rPr lang="pl-PL" i="1" dirty="0"/>
              <a:t>.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Skąd pochodzę?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Dokąd zmierzam?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Kim jestem?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Czy to wszystko ma jakiś sens?</a:t>
            </a:r>
          </a:p>
          <a:p>
            <a:r>
              <a:rPr lang="pl-PL" b="1" i="1" dirty="0"/>
              <a:t>Modlitwa:</a:t>
            </a:r>
          </a:p>
          <a:p>
            <a:r>
              <a:rPr lang="pl-PL" i="1" dirty="0"/>
              <a:t>Dziękuję Ci Boże, że dzięki Tobie mam odpowiedzi na te pytania. Dziękuję Ci, że te odpowiedzi wyczytałem w Twoim Słowie. Dziękuję Ci, że wszystko co w nim wyczytam jawi mi się jako spójna, integralna całość. Smuci mnie tylko, że zapisana tam i obserwowana na około prawda o świecie jest taka smutna. Może dlatego tak jest, że prawda o Tobie nie jest przedmiotem zainteresowania ludzi na ziemi.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677">
            <a:off x="10383453" y="1200179"/>
            <a:ext cx="1614217" cy="86634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297965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38BCA2-8E91-1543-AE9A-7CA2DC13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#3</a:t>
            </a:r>
            <a:br>
              <a:rPr lang="pl-PL" dirty="0"/>
            </a:br>
            <a:r>
              <a:rPr lang="pl-PL" dirty="0"/>
              <a:t>Rozliczenie - Trybunał Chrystusa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7ADFFE-D081-5F4F-BB30-8A49B3BA0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omb 3">
            <a:extLst>
              <a:ext uri="{FF2B5EF4-FFF2-40B4-BE49-F238E27FC236}">
                <a16:creationId xmlns:a16="http://schemas.microsoft.com/office/drawing/2014/main" id="{BA371F62-2864-B94A-93F8-FB9510B3A6A4}"/>
              </a:ext>
            </a:extLst>
          </p:cNvPr>
          <p:cNvSpPr/>
          <p:nvPr/>
        </p:nvSpPr>
        <p:spPr bwMode="auto">
          <a:xfrm>
            <a:off x="9231441" y="403570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DDD3BE2-B8FE-8648-A988-C26E2CF3A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441" y="748271"/>
            <a:ext cx="19304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2920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2:8-10 </a:t>
            </a:r>
            <a:r>
              <a:rPr lang="mr-IN" dirty="0"/>
              <a:t>–</a:t>
            </a:r>
            <a:r>
              <a:rPr lang="pl-PL" dirty="0"/>
              <a:t> cel nowego stworzenia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baseline="30000" dirty="0">
                <a:latin typeface="+mn-lt"/>
              </a:rPr>
              <a:t>(8)</a:t>
            </a:r>
            <a:r>
              <a:rPr lang="pl-PL" sz="2800" dirty="0">
                <a:latin typeface="+mn-lt"/>
              </a:rPr>
              <a:t> Łaską bowiem jesteście zbawieni przez wiarę, i to nie jest z was, jest to dar Boga. </a:t>
            </a:r>
            <a:r>
              <a:rPr lang="pl-PL" sz="2800" baseline="30000" dirty="0">
                <a:latin typeface="+mn-lt"/>
              </a:rPr>
              <a:t>(9)</a:t>
            </a:r>
            <a:r>
              <a:rPr lang="pl-PL" sz="2800" dirty="0">
                <a:latin typeface="+mn-lt"/>
              </a:rPr>
              <a:t> Nie z uczynków, aby nikt się nie chlubił. </a:t>
            </a:r>
            <a:r>
              <a:rPr lang="pl-PL" sz="2800" baseline="30000" dirty="0">
                <a:latin typeface="+mn-lt"/>
              </a:rPr>
              <a:t>(10)</a:t>
            </a:r>
            <a:r>
              <a:rPr lang="pl-PL" sz="2800" dirty="0">
                <a:latin typeface="+mn-lt"/>
              </a:rPr>
              <a:t> </a:t>
            </a:r>
            <a:r>
              <a:rPr lang="pl-PL" sz="2800" u="sng" dirty="0">
                <a:latin typeface="+mn-lt"/>
              </a:rPr>
              <a:t>Jesteśmy bowiem jego dziełem, </a:t>
            </a:r>
            <a:r>
              <a:rPr lang="pl-PL" sz="2800" b="1" u="sng" dirty="0">
                <a:latin typeface="+mn-lt"/>
              </a:rPr>
              <a:t>stworzeni</a:t>
            </a:r>
            <a:r>
              <a:rPr lang="pl-PL" sz="2800" u="sng" dirty="0">
                <a:latin typeface="+mn-lt"/>
              </a:rPr>
              <a:t> w Chrystusie Jezusie</a:t>
            </a:r>
            <a:r>
              <a:rPr lang="pl-PL" sz="2800" dirty="0">
                <a:latin typeface="+mn-lt"/>
              </a:rPr>
              <a:t> do dobrych uczynków, które Bóg wcześniej przygotował, abyśmy w nich postępowali.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W procesie ożywienia, odrodzenia, odnowienia, wskrzeszenia jesteśmy na nowo stworzeni w Chrystusie.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Jesteśmy stworzenie do dobrych uczynków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Uczynki te Bóg przygotował wcześniej.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I nie chodzi tu o nasze uczynki, ale o uczynki zaplanowane przez Boga.</a:t>
            </a:r>
          </a:p>
        </p:txBody>
      </p:sp>
    </p:spTree>
    <p:extLst>
      <p:ext uri="{BB962C8B-B14F-4D97-AF65-F5344CB8AC3E}">
        <p14:creationId xmlns:p14="http://schemas.microsoft.com/office/powerpoint/2010/main" val="179609718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#3. Trybunał Chrystusa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4634629" y="5516138"/>
            <a:ext cx="695949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 err="1">
                <a:solidFill>
                  <a:srgbClr val="FF0000"/>
                </a:solidFill>
              </a:rPr>
              <a:t>Rz</a:t>
            </a:r>
            <a:r>
              <a:rPr lang="pl-PL" altLang="x-none" i="1" dirty="0">
                <a:solidFill>
                  <a:srgbClr val="FF0000"/>
                </a:solidFill>
              </a:rPr>
              <a:t> 14:10,12 Bracia - wszyscy staniemy przed trybunałem Chrystusa i każdy z nas sam za siebie zda rachunek Bogu.</a:t>
            </a:r>
          </a:p>
        </p:txBody>
      </p:sp>
      <p:cxnSp>
        <p:nvCxnSpPr>
          <p:cNvPr id="41" name="Łącznik prosty ze strzałką 40"/>
          <p:cNvCxnSpPr/>
          <p:nvPr/>
        </p:nvCxnSpPr>
        <p:spPr>
          <a:xfrm flipH="1" flipV="1">
            <a:off x="6383083" y="2996328"/>
            <a:ext cx="459645" cy="256222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leTekstowe 41"/>
          <p:cNvSpPr txBox="1"/>
          <p:nvPr/>
        </p:nvSpPr>
        <p:spPr>
          <a:xfrm>
            <a:off x="363255" y="5073041"/>
            <a:ext cx="4271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Jaki za siebie zdasz rachunek?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4" name="Line 5">
            <a:extLst>
              <a:ext uri="{FF2B5EF4-FFF2-40B4-BE49-F238E27FC236}">
                <a16:creationId xmlns:a16="http://schemas.microsoft.com/office/drawing/2014/main" id="{9ADA96B0-F6E2-894C-A77C-E3D37E7DB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0650" y="3711575"/>
            <a:ext cx="70566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5" name="Line 10">
            <a:extLst>
              <a:ext uri="{FF2B5EF4-FFF2-40B4-BE49-F238E27FC236}">
                <a16:creationId xmlns:a16="http://schemas.microsoft.com/office/drawing/2014/main" id="{B5570F1F-E2A4-B544-A070-90B9869E0ABE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567613" y="3448123"/>
            <a:ext cx="689473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027581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Gdzie jest mowa o zapłacie, o rozliczeniu sług?</a:t>
            </a:r>
            <a:br>
              <a:rPr lang="pl-PL" dirty="0"/>
            </a:br>
            <a:r>
              <a:rPr lang="pl-PL" dirty="0"/>
              <a:t>(1/3)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Łk</a:t>
            </a:r>
            <a:r>
              <a:rPr lang="pl-PL" dirty="0"/>
              <a:t> 19:11-28 – przypowieść o minach (grzywnach, pieniądzach). </a:t>
            </a:r>
            <a:br>
              <a:rPr lang="pl-PL" dirty="0"/>
            </a:br>
            <a:r>
              <a:rPr lang="pl-PL" dirty="0"/>
              <a:t>Uwaga na dwa rodzaje ludzi: poddani i słudzy.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25:1-13 </a:t>
            </a:r>
            <a:r>
              <a:rPr lang="mr-IN" dirty="0"/>
              <a:t>–</a:t>
            </a:r>
            <a:r>
              <a:rPr lang="pl-PL" dirty="0"/>
              <a:t> przypowieść o pannach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25:14-30 </a:t>
            </a:r>
            <a:r>
              <a:rPr lang="mr-IN" dirty="0"/>
              <a:t>–</a:t>
            </a:r>
            <a:r>
              <a:rPr lang="pl-PL" dirty="0"/>
              <a:t> przypowieść o talentach. </a:t>
            </a:r>
            <a:br>
              <a:rPr lang="pl-PL" dirty="0"/>
            </a:br>
            <a:r>
              <a:rPr lang="pl-PL" dirty="0"/>
              <a:t>Uwaga: różny sposób traktowania sług użytecznych i nieużytecznego.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644734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Gdzie jest mowa o zapłacie, o rozliczeniu sług?</a:t>
            </a:r>
            <a:br>
              <a:rPr lang="pl-PL" dirty="0"/>
            </a:br>
            <a:r>
              <a:rPr lang="pl-PL" dirty="0"/>
              <a:t>(2/3)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Rz</a:t>
            </a:r>
            <a:r>
              <a:rPr lang="pl-PL" dirty="0"/>
              <a:t> 14:10 – każdy z wierzących stanie przed Trybunałem </a:t>
            </a:r>
            <a:r>
              <a:rPr lang="pl-PL" u="sng" dirty="0"/>
              <a:t>Chrystusa</a:t>
            </a:r>
            <a:r>
              <a:rPr lang="pl-PL" dirty="0"/>
              <a:t> (</a:t>
            </a:r>
            <a:r>
              <a:rPr lang="pl-PL" dirty="0" err="1"/>
              <a:t>tr</a:t>
            </a:r>
            <a:r>
              <a:rPr lang="pl-PL" dirty="0"/>
              <a:t>, </a:t>
            </a:r>
            <a:r>
              <a:rPr lang="pl-PL" dirty="0" err="1"/>
              <a:t>ubg</a:t>
            </a:r>
            <a:r>
              <a:rPr lang="pl-PL" dirty="0"/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1Kor 3:8nn </a:t>
            </a:r>
            <a:r>
              <a:rPr lang="mr-IN" dirty="0"/>
              <a:t>–</a:t>
            </a:r>
            <a:r>
              <a:rPr lang="pl-PL" dirty="0"/>
              <a:t> budujesz na fundamencie, ale z czego budujesz? Test to przejście przez ogień?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2Kor 5:10 </a:t>
            </a:r>
            <a:r>
              <a:rPr lang="mr-IN" dirty="0"/>
              <a:t>–</a:t>
            </a:r>
            <a:r>
              <a:rPr lang="pl-PL" dirty="0"/>
              <a:t> zapłata za uczynki dokonane w ciele: dobre i złe, poselstwo pojednania.</a:t>
            </a:r>
          </a:p>
        </p:txBody>
      </p:sp>
    </p:spTree>
    <p:extLst>
      <p:ext uri="{BB962C8B-B14F-4D97-AF65-F5344CB8AC3E}">
        <p14:creationId xmlns:p14="http://schemas.microsoft.com/office/powerpoint/2010/main" val="43473752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Gdzie jest mowa o zapłacie, o rozliczeniu sług?</a:t>
            </a:r>
            <a:br>
              <a:rPr lang="pl-PL" dirty="0"/>
            </a:br>
            <a:r>
              <a:rPr lang="pl-PL" dirty="0"/>
              <a:t>(3/3)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Flp</a:t>
            </a:r>
            <a:r>
              <a:rPr lang="pl-PL" dirty="0"/>
              <a:t> 4:17 – mamy konta oszczędnościowe w niebie! Paweł pisze, że „nie żebym pragnął daru, ale pragnę </a:t>
            </a:r>
            <a:r>
              <a:rPr lang="pl-PL" b="1" u="sng" dirty="0"/>
              <a:t>owocu</a:t>
            </a:r>
            <a:r>
              <a:rPr lang="pl-PL" dirty="0"/>
              <a:t>, który by wzrastał na wasze konto (</a:t>
            </a:r>
            <a:r>
              <a:rPr lang="el-GR" dirty="0" err="1"/>
              <a:t>λογον</a:t>
            </a:r>
            <a:r>
              <a:rPr lang="pl-PL" dirty="0"/>
              <a:t> – słowo, ale i rachunek, konto).</a:t>
            </a:r>
            <a:br>
              <a:rPr lang="pl-PL" dirty="0"/>
            </a:br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Ap</a:t>
            </a:r>
            <a:r>
              <a:rPr lang="pl-PL" dirty="0"/>
              <a:t> 22:12: "I oto przychodzę śpiesznie, a zapłata moja jest ze mną, aby oddać każdemu zgodnie z tym </a:t>
            </a:r>
            <a:r>
              <a:rPr lang="pl-PL" u="sng" dirty="0"/>
              <a:t>jakie będzie jego dzieło</a:t>
            </a:r>
            <a:r>
              <a:rPr lang="pl-PL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226855131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Rozliczenie </a:t>
            </a:r>
            <a:r>
              <a:rPr lang="pl-PL" u="sng" dirty="0"/>
              <a:t>sług</a:t>
            </a:r>
            <a:r>
              <a:rPr lang="pl-PL" dirty="0"/>
              <a:t> – </a:t>
            </a:r>
            <a:r>
              <a:rPr lang="pl-PL" dirty="0" err="1"/>
              <a:t>Łk</a:t>
            </a:r>
            <a:r>
              <a:rPr lang="pl-PL" dirty="0"/>
              <a:t> 16:11nn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9581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Mówił więc: Pewien człowiek szlachetnego rodu udał się do dalekiego kraju, aby uzyskać dla siebie godność królewską i wrócić.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Przywołał więc </a:t>
            </a:r>
            <a:r>
              <a:rPr lang="pl-PL" i="0" u="sng" dirty="0">
                <a:latin typeface="+mn-lt"/>
              </a:rPr>
              <a:t>dziesięciu </a:t>
            </a:r>
            <a:r>
              <a:rPr lang="pl-PL" b="1" i="0" u="sng" dirty="0">
                <a:latin typeface="+mn-lt"/>
              </a:rPr>
              <a:t>sług</a:t>
            </a:r>
            <a:r>
              <a:rPr lang="pl-PL" i="0" u="sng" dirty="0">
                <a:latin typeface="+mn-lt"/>
              </a:rPr>
              <a:t> swoich, dał im dziesięć min i rzekł do nich: „Obracajcie nimi, aż wrócę”</a:t>
            </a:r>
            <a:r>
              <a:rPr lang="pl-PL" i="0" dirty="0">
                <a:latin typeface="+mn-lt"/>
              </a:rPr>
              <a:t>. </a:t>
            </a: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(…)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Gdy po otrzymaniu godności królewskiej wrócił, kazał przywołać do siebie te </a:t>
            </a:r>
            <a:r>
              <a:rPr lang="pl-PL" b="1" i="0" dirty="0">
                <a:latin typeface="+mn-lt"/>
              </a:rPr>
              <a:t>sługi</a:t>
            </a:r>
            <a:r>
              <a:rPr lang="pl-PL" i="0" dirty="0">
                <a:latin typeface="+mn-lt"/>
              </a:rPr>
              <a:t>, którym dał pieniądze, aby się dowiedzieć, co każdy zyskał.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Stawił się więc pierwszy i rzekł: „</a:t>
            </a:r>
            <a:r>
              <a:rPr lang="pl-PL" i="0" u="sng" dirty="0">
                <a:latin typeface="+mn-lt"/>
              </a:rPr>
              <a:t>Panie, twoja mina przysporzyła dziesięć min</a:t>
            </a:r>
            <a:r>
              <a:rPr lang="pl-PL" i="0" dirty="0">
                <a:latin typeface="+mn-lt"/>
              </a:rPr>
              <a:t>”. </a:t>
            </a:r>
            <a:r>
              <a:rPr lang="pl-PL" i="0" baseline="30000" dirty="0">
                <a:latin typeface="+mn-lt"/>
              </a:rPr>
              <a:t>(17)</a:t>
            </a:r>
            <a:r>
              <a:rPr lang="pl-PL" i="0" dirty="0">
                <a:latin typeface="+mn-lt"/>
              </a:rPr>
              <a:t> Odpowiedział mu: „Dobrze, sługo dobry; ponieważ w drobnej rzeczy okazałeś się wierny, </a:t>
            </a:r>
            <a:r>
              <a:rPr lang="pl-PL" i="0" u="sng" dirty="0">
                <a:latin typeface="+mn-lt"/>
              </a:rPr>
              <a:t>sprawuj władzę nad dziesięciu miastami</a:t>
            </a:r>
            <a:r>
              <a:rPr lang="pl-PL" i="0" dirty="0">
                <a:latin typeface="+mn-lt"/>
              </a:rPr>
              <a:t>”. </a:t>
            </a:r>
            <a:r>
              <a:rPr lang="pl-PL" i="0" baseline="30000" dirty="0">
                <a:latin typeface="+mn-lt"/>
              </a:rPr>
              <a:t>(18)</a:t>
            </a:r>
            <a:r>
              <a:rPr lang="pl-PL" i="0" dirty="0">
                <a:latin typeface="+mn-lt"/>
              </a:rPr>
              <a:t> Także drugi przyszedł i rzekł: „Panie, </a:t>
            </a:r>
            <a:r>
              <a:rPr lang="pl-PL" i="0" u="sng" dirty="0">
                <a:latin typeface="+mn-lt"/>
              </a:rPr>
              <a:t>twoja mina przyniosła pięć min</a:t>
            </a:r>
            <a:r>
              <a:rPr lang="pl-PL" i="0" dirty="0">
                <a:latin typeface="+mn-lt"/>
              </a:rPr>
              <a:t>”. </a:t>
            </a:r>
            <a:r>
              <a:rPr lang="pl-PL" i="0" baseline="30000" dirty="0">
                <a:latin typeface="+mn-lt"/>
              </a:rPr>
              <a:t>(19)</a:t>
            </a:r>
            <a:r>
              <a:rPr lang="pl-PL" i="0" dirty="0">
                <a:latin typeface="+mn-lt"/>
              </a:rPr>
              <a:t> Temu też powiedział: „I ty </a:t>
            </a:r>
            <a:r>
              <a:rPr lang="pl-PL" i="0" u="sng" dirty="0">
                <a:latin typeface="+mn-lt"/>
              </a:rPr>
              <a:t>miej władzę nad pięciu miastam</a:t>
            </a:r>
            <a:r>
              <a:rPr lang="pl-PL" i="0" dirty="0">
                <a:latin typeface="+mn-lt"/>
              </a:rPr>
              <a:t>i”. </a:t>
            </a:r>
            <a:r>
              <a:rPr lang="pl-PL" i="0" baseline="30000" dirty="0">
                <a:latin typeface="+mn-lt"/>
              </a:rPr>
              <a:t>(20)</a:t>
            </a:r>
            <a:r>
              <a:rPr lang="pl-PL" i="0" dirty="0">
                <a:latin typeface="+mn-lt"/>
              </a:rPr>
              <a:t> Następny przyszedł i rzekł: „Panie, oto twoja mina, którą trzymałem zawiniętą w chustce. </a:t>
            </a:r>
            <a:r>
              <a:rPr lang="pl-PL" i="0" baseline="30000" dirty="0">
                <a:latin typeface="+mn-lt"/>
              </a:rPr>
              <a:t>(21)</a:t>
            </a:r>
            <a:r>
              <a:rPr lang="pl-PL" i="0" dirty="0">
                <a:latin typeface="+mn-lt"/>
              </a:rPr>
              <a:t> Lękałem się bowiem ciebie, bo jesteś człowiekiem surowym: bierzesz, czegoś nie położył, i żniesz, czegoś nie posiał”. </a:t>
            </a:r>
            <a:r>
              <a:rPr lang="pl-PL" i="0" baseline="30000" dirty="0">
                <a:latin typeface="+mn-lt"/>
              </a:rPr>
              <a:t>(22)</a:t>
            </a:r>
            <a:r>
              <a:rPr lang="pl-PL" i="0" dirty="0">
                <a:latin typeface="+mn-lt"/>
              </a:rPr>
              <a:t> Odpowiedział mu: „Według słów twoich sądzę cię, zły sługo! Wiedziałeś, że jestem człowiekiem surowym: biorę, gdzie nie położyłem, i żnę, gdzie nie posiałem. </a:t>
            </a:r>
            <a:r>
              <a:rPr lang="pl-PL" i="0" baseline="30000" dirty="0">
                <a:latin typeface="+mn-lt"/>
              </a:rPr>
              <a:t>(23)</a:t>
            </a:r>
            <a:r>
              <a:rPr lang="pl-PL" i="0" dirty="0">
                <a:latin typeface="+mn-lt"/>
              </a:rPr>
              <a:t> Czemu więc nie dałeś moich pieniędzy do banku? A ja po powrocie byłbym je z zyskiem odebrał”. </a:t>
            </a:r>
            <a:r>
              <a:rPr lang="pl-PL" i="0" baseline="30000" dirty="0">
                <a:latin typeface="+mn-lt"/>
              </a:rPr>
              <a:t>(24)</a:t>
            </a:r>
            <a:r>
              <a:rPr lang="pl-PL" i="0" dirty="0">
                <a:latin typeface="+mn-lt"/>
              </a:rPr>
              <a:t> Do obecnych zaś rzekł: „Zabierzcie mu minę i dajcie temu, który ma dziesięć min”. </a:t>
            </a:r>
            <a:r>
              <a:rPr lang="pl-PL" i="0" baseline="30000" dirty="0">
                <a:latin typeface="+mn-lt"/>
              </a:rPr>
              <a:t>(25)</a:t>
            </a:r>
            <a:r>
              <a:rPr lang="pl-PL" i="0" dirty="0">
                <a:latin typeface="+mn-lt"/>
              </a:rPr>
              <a:t> Odpowiedzieli mu: „Panie, ma już dziesięć min”. </a:t>
            </a:r>
            <a:r>
              <a:rPr lang="pl-PL" i="0" baseline="30000" dirty="0">
                <a:latin typeface="+mn-lt"/>
              </a:rPr>
              <a:t>(26)</a:t>
            </a:r>
            <a:r>
              <a:rPr lang="pl-PL" i="0" dirty="0">
                <a:latin typeface="+mn-lt"/>
              </a:rPr>
              <a:t> „Powiadam wam: Każdemu, kto ma, będzie dodane; a temu, kto nie ma, zabiorą nawet to, co ma. </a:t>
            </a:r>
            <a:r>
              <a:rPr lang="pl-PL" i="0" baseline="30000" dirty="0">
                <a:latin typeface="+mn-lt"/>
              </a:rPr>
              <a:t>(27)</a:t>
            </a:r>
            <a:r>
              <a:rPr lang="pl-PL" i="0" dirty="0">
                <a:latin typeface="+mn-lt"/>
              </a:rPr>
              <a:t> (…)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7238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Rozliczenie z </a:t>
            </a:r>
            <a:r>
              <a:rPr lang="pl-PL" u="sng" dirty="0"/>
              <a:t>nieposłusznymi poddanymi</a:t>
            </a:r>
            <a:r>
              <a:rPr lang="pl-PL" dirty="0"/>
              <a:t> – </a:t>
            </a:r>
            <a:r>
              <a:rPr lang="pl-PL" dirty="0" err="1"/>
              <a:t>Łk</a:t>
            </a:r>
            <a:r>
              <a:rPr lang="pl-PL" dirty="0"/>
              <a:t> 16:27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958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Pewien człowiek szlachetnego rodu udał się do dalekiego kraju, aby uzyskać dla siebie godność królewską i wrócić.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Przywołał więc dziesięciu sług swoich, dał im dziesięć min i rzekł do nich: „Obracajcie nimi, aż wrócę”. </a:t>
            </a: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</a:t>
            </a:r>
            <a:r>
              <a:rPr lang="pl-PL" i="0" u="sng" dirty="0">
                <a:latin typeface="+mn-lt"/>
              </a:rPr>
              <a:t>Ale jego współobywatele (</a:t>
            </a:r>
            <a:r>
              <a:rPr lang="pl-PL" b="1" i="0" u="sng" dirty="0">
                <a:latin typeface="+mn-lt"/>
              </a:rPr>
              <a:t>poddani</a:t>
            </a:r>
            <a:r>
              <a:rPr lang="pl-PL" i="0" u="sng" dirty="0">
                <a:latin typeface="+mn-lt"/>
              </a:rPr>
              <a:t>) nienawidzili go i wysłali za nim poselstwo z oświadczeniem</a:t>
            </a:r>
            <a:r>
              <a:rPr lang="pl-PL" i="0" dirty="0">
                <a:latin typeface="+mn-lt"/>
              </a:rPr>
              <a:t>: „Nie chcemy, żeby ten królował nad nami”.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Gdy po otrzymaniu godności królewskiej wrócił, kazał przywołać do siebie te sługi, którym dał pieniądze, aby się dowiedzieć, co każdy zyskał.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Stawił się więc pierwszy i rzekł: „Panie, twoja mina przysporzyła dziesięć min”.(</a:t>
            </a:r>
            <a:r>
              <a:rPr lang="mr-IN" i="0" dirty="0">
                <a:latin typeface="+mn-lt"/>
              </a:rPr>
              <a:t>…</a:t>
            </a:r>
            <a:r>
              <a:rPr lang="pl-PL" i="0" dirty="0">
                <a:latin typeface="+mn-lt"/>
              </a:rPr>
              <a:t>)  </a:t>
            </a:r>
            <a:r>
              <a:rPr lang="pl-PL" i="0" baseline="30000" dirty="0">
                <a:latin typeface="+mn-lt"/>
              </a:rPr>
              <a:t>(24)</a:t>
            </a:r>
            <a:r>
              <a:rPr lang="pl-PL" i="0" dirty="0">
                <a:latin typeface="+mn-lt"/>
              </a:rPr>
              <a:t> Do obecnych zaś rzekł: „Zabierzcie mu minę i dajcie temu, który ma dziesięć min”. (</a:t>
            </a:r>
            <a:r>
              <a:rPr lang="mr-IN" i="0" dirty="0">
                <a:latin typeface="+mn-lt"/>
              </a:rPr>
              <a:t>…</a:t>
            </a:r>
            <a:r>
              <a:rPr lang="pl-PL" i="0" dirty="0">
                <a:latin typeface="+mn-lt"/>
              </a:rPr>
              <a:t>). </a:t>
            </a:r>
            <a:r>
              <a:rPr lang="pl-PL" i="0" baseline="30000" dirty="0">
                <a:latin typeface="+mn-lt"/>
              </a:rPr>
              <a:t>(27)</a:t>
            </a:r>
            <a:r>
              <a:rPr lang="pl-PL" i="0" dirty="0">
                <a:latin typeface="+mn-lt"/>
              </a:rPr>
              <a:t> </a:t>
            </a:r>
            <a:r>
              <a:rPr lang="pl-PL" i="0" u="sng" dirty="0">
                <a:latin typeface="+mn-lt"/>
              </a:rPr>
              <a:t>Tych zaś przeciwników (</a:t>
            </a:r>
            <a:r>
              <a:rPr lang="pl-PL" b="1" i="0" u="sng" dirty="0">
                <a:latin typeface="+mn-lt"/>
              </a:rPr>
              <a:t>nieprzyjaciół</a:t>
            </a:r>
            <a:r>
              <a:rPr lang="pl-PL" i="0" u="sng" dirty="0">
                <a:latin typeface="+mn-lt"/>
              </a:rPr>
              <a:t>) moich, którzy nie chcieli, żebym panował nad nimi, </a:t>
            </a:r>
            <a:r>
              <a:rPr lang="pl-PL" b="1" i="0" u="sng" dirty="0">
                <a:latin typeface="+mn-lt"/>
              </a:rPr>
              <a:t>przyprowadźcie tu i pościnajcie w moich oczach</a:t>
            </a:r>
            <a:r>
              <a:rPr lang="pl-PL" i="0" dirty="0">
                <a:latin typeface="+mn-lt"/>
              </a:rPr>
              <a:t>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898380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19:1nn – co się dzieje w niebie – szaty białe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Potem usłyszałem jak gdyby głos donośny wielkiego tłumu [ ludzi ] w niebie, mówiący: Alleluja! Zbawienie i chwała, i moc u Boga naszego, </a:t>
            </a:r>
            <a:r>
              <a:rPr lang="pl-PL" i="0" baseline="30000" dirty="0">
                <a:latin typeface="+mn-lt"/>
              </a:rPr>
              <a:t>(2)</a:t>
            </a:r>
            <a:r>
              <a:rPr lang="pl-PL" i="0" dirty="0">
                <a:latin typeface="+mn-lt"/>
              </a:rPr>
              <a:t> bo wyroki Jego prawdziwe są i sprawiedliwe, bo osądził Wielką Nierządnicę, co znieprawiała nierządem swym ziemię, i zażądał od niej poniesienia kary za krew swoich sług. </a:t>
            </a:r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I rzekli powtórnie: </a:t>
            </a:r>
            <a:r>
              <a:rPr lang="pl-PL" i="0" dirty="0" err="1">
                <a:latin typeface="+mn-lt"/>
              </a:rPr>
              <a:t>Alleluja!A</a:t>
            </a:r>
            <a:r>
              <a:rPr lang="pl-PL" i="0" dirty="0">
                <a:latin typeface="+mn-lt"/>
              </a:rPr>
              <a:t> dym jej wznosi się na wieki wieków. </a:t>
            </a:r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A dwudziestu czterech Starców upadło, i cztery Istoty żyjące, i pokłon oddali Bogu zasiadającemu na tronie, mówiąc: Amen! Alleluja! </a:t>
            </a:r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I dobył się głos od tronu, mówiący: Chwalcie Boga naszego, wszyscy Jego słudzy, którzy się Go boicie, mali i wielcy! </a:t>
            </a:r>
            <a:r>
              <a:rPr lang="pl-PL" i="0" baseline="30000" dirty="0">
                <a:latin typeface="+mn-lt"/>
              </a:rPr>
              <a:t>(6)</a:t>
            </a:r>
            <a:r>
              <a:rPr lang="pl-PL" i="0" dirty="0">
                <a:latin typeface="+mn-lt"/>
              </a:rPr>
              <a:t> I usłyszałem jakby głos wielkiego tłumu, i jakby głos mnogich wód, i jakby głos potężnych gromów, które mówiły: Alleluja, bo zakrólował Pan Bóg nasz, Wszechmogący. </a:t>
            </a:r>
            <a:r>
              <a:rPr lang="pl-PL" i="0" baseline="30000" dirty="0">
                <a:latin typeface="+mn-lt"/>
              </a:rPr>
              <a:t>(7)</a:t>
            </a:r>
            <a:r>
              <a:rPr lang="pl-PL" i="0" dirty="0">
                <a:latin typeface="+mn-lt"/>
              </a:rPr>
              <a:t> Weselmy się i radujmy, i oddajmy Mu chwałę, bo nadeszły </a:t>
            </a:r>
            <a:r>
              <a:rPr lang="pl-PL" b="1" i="0" u="sng" dirty="0">
                <a:latin typeface="+mn-lt"/>
              </a:rPr>
              <a:t>Gody (Wesele) Baranka</a:t>
            </a:r>
            <a:r>
              <a:rPr lang="pl-PL" i="0" dirty="0">
                <a:latin typeface="+mn-lt"/>
              </a:rPr>
              <a:t>, </a:t>
            </a:r>
            <a:r>
              <a:rPr lang="pl-PL" i="0" u="sng" dirty="0">
                <a:latin typeface="+mn-lt"/>
              </a:rPr>
              <a:t>a Jego Małżonka się przystroiła, </a:t>
            </a:r>
            <a:r>
              <a:rPr lang="pl-PL" i="0" u="sng" baseline="30000" dirty="0">
                <a:latin typeface="+mn-lt"/>
              </a:rPr>
              <a:t>(8)</a:t>
            </a:r>
            <a:r>
              <a:rPr lang="pl-PL" i="0" u="sng" dirty="0">
                <a:latin typeface="+mn-lt"/>
              </a:rPr>
              <a:t> i dano jej przyoblec bisior lśniący i czysty - </a:t>
            </a:r>
            <a:r>
              <a:rPr lang="pl-PL" b="1" i="0" u="sng" dirty="0">
                <a:latin typeface="+mn-lt"/>
              </a:rPr>
              <a:t>bisior bowiem oznacza czyny sprawiedliwe świętych</a:t>
            </a:r>
            <a:r>
              <a:rPr lang="pl-PL" i="0" u="sng" dirty="0">
                <a:latin typeface="+mn-lt"/>
              </a:rPr>
              <a:t>.</a:t>
            </a:r>
            <a:r>
              <a:rPr lang="pl-PL" i="0" dirty="0">
                <a:latin typeface="+mn-lt"/>
              </a:rPr>
              <a:t> </a:t>
            </a:r>
            <a:r>
              <a:rPr lang="pl-PL" i="0" baseline="30000" dirty="0">
                <a:latin typeface="+mn-lt"/>
              </a:rPr>
              <a:t>(9)</a:t>
            </a:r>
            <a:r>
              <a:rPr lang="pl-PL" i="0" dirty="0">
                <a:latin typeface="+mn-lt"/>
              </a:rPr>
              <a:t> I mówi mi [anioł]: Napisz: Błogosławieni, którzy są wezwani na ucztę Godów Baranka! I mówi mi: To są prawdziwie słowa Boże.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333114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898626" y="1253813"/>
            <a:ext cx="8723695" cy="4351338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Przed królem lepiej być</a:t>
            </a:r>
          </a:p>
          <a:p>
            <a:pPr algn="l"/>
            <a:r>
              <a:rPr lang="pl-PL" sz="4000" dirty="0"/>
              <a:t>	kiepskim sługą</a:t>
            </a:r>
            <a:br>
              <a:rPr lang="pl-PL" sz="4000" dirty="0"/>
            </a:br>
            <a:r>
              <a:rPr lang="pl-PL" sz="4000" dirty="0"/>
              <a:t>		niż zbuntowanym poddanym.</a:t>
            </a:r>
          </a:p>
          <a:p>
            <a:pPr algn="l"/>
            <a:r>
              <a:rPr lang="pl-PL" sz="4000" dirty="0"/>
              <a:t>Ale najlepiej być dobrym sługą.</a:t>
            </a:r>
          </a:p>
          <a:p>
            <a:r>
              <a:rPr lang="pl-PL" sz="2400" b="0" dirty="0"/>
              <a:t>			(</a:t>
            </a:r>
            <a:r>
              <a:rPr lang="pl-PL" sz="2400" b="0" dirty="0" err="1"/>
              <a:t>Łk</a:t>
            </a:r>
            <a:r>
              <a:rPr lang="pl-PL" sz="2400" b="0" dirty="0"/>
              <a:t> 16:27)</a:t>
            </a:r>
          </a:p>
        </p:txBody>
      </p:sp>
    </p:spTree>
    <p:extLst>
      <p:ext uri="{BB962C8B-B14F-4D97-AF65-F5344CB8AC3E}">
        <p14:creationId xmlns:p14="http://schemas.microsoft.com/office/powerpoint/2010/main" val="137757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Niezbędne definicje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8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Dobro</a:t>
            </a:r>
            <a:r>
              <a:rPr lang="pl-PL" dirty="0"/>
              <a:t> to …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Życie</a:t>
            </a:r>
            <a:r>
              <a:rPr lang="pl-PL" dirty="0"/>
              <a:t> to …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Czas</a:t>
            </a:r>
            <a:r>
              <a:rPr lang="pl-PL" dirty="0"/>
              <a:t> to …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3A16AD88-4AA5-9546-9622-036A19F57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4919" y="4430593"/>
            <a:ext cx="2236424" cy="22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7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19:1nn – co się dzieje w niebie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Potem usłyszałem jak gdyby głos donośny </a:t>
            </a:r>
            <a:r>
              <a:rPr lang="pl-PL" b="1" i="0" dirty="0">
                <a:latin typeface="+mn-lt"/>
              </a:rPr>
              <a:t>wielkiego tłumu [ ludzi ]</a:t>
            </a:r>
            <a:r>
              <a:rPr lang="pl-PL" i="0" dirty="0">
                <a:latin typeface="+mn-lt"/>
              </a:rPr>
              <a:t> w niebie, mówiący: Alleluja! Zbawienie i chwała, i moc u Boga naszego, </a:t>
            </a:r>
            <a:r>
              <a:rPr lang="pl-PL" i="0" baseline="30000" dirty="0">
                <a:latin typeface="+mn-lt"/>
              </a:rPr>
              <a:t>(2)</a:t>
            </a:r>
            <a:r>
              <a:rPr lang="pl-PL" i="0" dirty="0">
                <a:latin typeface="+mn-lt"/>
              </a:rPr>
              <a:t> bo wyroki Jego prawdziwe są i sprawiedliwe, bo osądził Wielką Nierządnicę, co znieprawiała nierządem swym ziemię, i zażądał od niej poniesienia kary za krew swoich sług. </a:t>
            </a:r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I rzekli powtórnie: </a:t>
            </a:r>
            <a:r>
              <a:rPr lang="pl-PL" i="0" dirty="0" err="1">
                <a:latin typeface="+mn-lt"/>
              </a:rPr>
              <a:t>Alleluja!A</a:t>
            </a:r>
            <a:r>
              <a:rPr lang="pl-PL" i="0" dirty="0">
                <a:latin typeface="+mn-lt"/>
              </a:rPr>
              <a:t> dym jej wznosi się na wieki wieków. </a:t>
            </a:r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A dwudziestu czterech Starców upadło, i cztery Istoty żyjące, i pokłon oddali Bogu zasiadającemu na tronie, mówiąc: Amen! Alleluja! </a:t>
            </a:r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I dobył się głos od tronu, mówiący: Chwalcie Boga naszego, wszyscy Jego słudzy, którzy się Go boicie, mali i wielcy! </a:t>
            </a:r>
            <a:r>
              <a:rPr lang="pl-PL" i="0" baseline="30000" dirty="0">
                <a:latin typeface="+mn-lt"/>
              </a:rPr>
              <a:t>(6)</a:t>
            </a:r>
            <a:r>
              <a:rPr lang="pl-PL" i="0" dirty="0">
                <a:latin typeface="+mn-lt"/>
              </a:rPr>
              <a:t> I usłyszałem jakby głos wielkiego tłumu, i jakby głos mnogich wód, i jakby głos potężnych gromów, które mówiły: Alleluja, bo zakrólował Pan Bóg nasz, Wszechmogący. </a:t>
            </a:r>
            <a:r>
              <a:rPr lang="pl-PL" i="0" baseline="30000" dirty="0">
                <a:latin typeface="+mn-lt"/>
              </a:rPr>
              <a:t>(7)</a:t>
            </a:r>
            <a:r>
              <a:rPr lang="pl-PL" i="0" dirty="0">
                <a:latin typeface="+mn-lt"/>
              </a:rPr>
              <a:t> Weselmy się i radujmy, i oddajmy Mu chwałę, bo nadeszły </a:t>
            </a:r>
            <a:r>
              <a:rPr lang="pl-PL" b="1" i="0" u="sng" dirty="0">
                <a:latin typeface="+mn-lt"/>
              </a:rPr>
              <a:t>Gody (Wesele) Baranka</a:t>
            </a:r>
            <a:r>
              <a:rPr lang="pl-PL" i="0" dirty="0">
                <a:latin typeface="+mn-lt"/>
              </a:rPr>
              <a:t>, a Jego Małżonka się przystroiła, </a:t>
            </a:r>
            <a:r>
              <a:rPr lang="pl-PL" i="0" baseline="30000" dirty="0">
                <a:latin typeface="+mn-lt"/>
              </a:rPr>
              <a:t>(8)</a:t>
            </a:r>
            <a:r>
              <a:rPr lang="pl-PL" i="0" dirty="0">
                <a:latin typeface="+mn-lt"/>
              </a:rPr>
              <a:t> i dano jej przyoblec bisior lśniący i czysty - bisior bowiem oznacza czyny sprawiedliwe świętych. </a:t>
            </a:r>
            <a:r>
              <a:rPr lang="pl-PL" i="0" baseline="30000" dirty="0">
                <a:latin typeface="+mn-lt"/>
              </a:rPr>
              <a:t>(9)</a:t>
            </a:r>
            <a:r>
              <a:rPr lang="pl-PL" i="0" dirty="0">
                <a:latin typeface="+mn-lt"/>
              </a:rPr>
              <a:t> I mówi mi [anioł]: Napisz: Błogosławieni, którzy są wezwani na ucztę Godów Baranka! I mówi mi: To są prawdziwie słowa Boże.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97802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627ED9-865E-3543-893E-A6268EA9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0B8A9F-7D50-6646-A27D-B27913575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0" dirty="0"/>
              <a:t>Ap 16:15</a:t>
            </a:r>
            <a:r>
              <a:rPr lang="pl-PL" i="0" dirty="0"/>
              <a:t> TPNT "</a:t>
            </a:r>
            <a:r>
              <a:rPr lang="pl-PL" b="1" i="0" baseline="30000" dirty="0"/>
              <a:t> (15) </a:t>
            </a:r>
            <a:r>
              <a:rPr lang="pl-PL" i="0" dirty="0"/>
              <a:t>Oto przychodzę jak złodziej; błogosławiony, który czuwa i strzeże swoich szat, aby nie chodził nago i nie widziano jego hańby."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18C57E0-6476-E94D-A87D-049AFDC809B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Nagłość tego wydarzenia może zaskoczyć !</a:t>
            </a:r>
          </a:p>
          <a:p>
            <a:r>
              <a:rPr lang="pl-PL"/>
              <a:t>Szaty dostajemy w 19:6-9??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072611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C805E2D4-0B8E-4F4B-A512-CB9574FD9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#4</a:t>
            </a:r>
            <a:br>
              <a:rPr lang="pl-PL" dirty="0"/>
            </a:br>
            <a:r>
              <a:rPr lang="pl-PL" dirty="0"/>
              <a:t>Wesele Baranka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2718475-F1DA-9043-B24B-70EAA0043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959" y="4589463"/>
            <a:ext cx="4724400" cy="13335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2FF9284-0A38-3F49-B216-3C4C3DF31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373359" y="4782065"/>
            <a:ext cx="2578100" cy="88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900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376F260B-45C0-6644-AB41-CF1793F56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cs typeface="Arial" panose="020B0604020202020204" pitchFamily="34" charset="0"/>
              </a:rPr>
              <a:t>Schemat zawierania małżeństwa po żydowsku</a:t>
            </a:r>
          </a:p>
        </p:txBody>
      </p:sp>
      <p:graphicFrame>
        <p:nvGraphicFramePr>
          <p:cNvPr id="22530" name="Object 3">
            <a:extLst>
              <a:ext uri="{FF2B5EF4-FFF2-40B4-BE49-F238E27FC236}">
                <a16:creationId xmlns:a16="http://schemas.microsoft.com/office/drawing/2014/main" id="{85392055-9746-424B-9FE5-C77BD3B36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4476" y="2824164"/>
          <a:ext cx="61309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6969700" imgH="13258800" progId="Visio.Drawing.6">
                  <p:embed/>
                </p:oleObj>
              </mc:Choice>
              <mc:Fallback>
                <p:oleObj name="VISIO" r:id="rId2" imgW="36969700" imgH="13258800" progId="Visio.Drawing.6">
                  <p:embed/>
                  <p:pic>
                    <p:nvPicPr>
                      <p:cNvPr id="22530" name="Object 3">
                        <a:extLst>
                          <a:ext uri="{FF2B5EF4-FFF2-40B4-BE49-F238E27FC236}">
                            <a16:creationId xmlns:a16="http://schemas.microsoft.com/office/drawing/2014/main" id="{85392055-9746-424B-9FE5-C77BD3B36F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6" y="2824164"/>
                        <a:ext cx="613092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9" name="Line 7">
            <a:extLst>
              <a:ext uri="{FF2B5EF4-FFF2-40B4-BE49-F238E27FC236}">
                <a16:creationId xmlns:a16="http://schemas.microsoft.com/office/drawing/2014/main" id="{08EC5106-CB67-4340-B17F-0A6130559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438401"/>
            <a:ext cx="0" cy="4086225"/>
          </a:xfrm>
          <a:prstGeom prst="line">
            <a:avLst/>
          </a:prstGeom>
          <a:noFill/>
          <a:ln w="6350">
            <a:solidFill>
              <a:schemeClr val="tx1"/>
            </a:solidFill>
            <a:prstDash val="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0" name="Line 8">
            <a:extLst>
              <a:ext uri="{FF2B5EF4-FFF2-40B4-BE49-F238E27FC236}">
                <a16:creationId xmlns:a16="http://schemas.microsoft.com/office/drawing/2014/main" id="{B89E9DA6-55DC-CE4F-82CF-F6A38EBA7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438401"/>
            <a:ext cx="0" cy="3006725"/>
          </a:xfrm>
          <a:prstGeom prst="line">
            <a:avLst/>
          </a:prstGeom>
          <a:noFill/>
          <a:ln w="6350">
            <a:solidFill>
              <a:schemeClr val="tx1"/>
            </a:solidFill>
            <a:prstDash val="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1" name="AutoShape 9">
            <a:extLst>
              <a:ext uri="{FF2B5EF4-FFF2-40B4-BE49-F238E27FC236}">
                <a16:creationId xmlns:a16="http://schemas.microsoft.com/office/drawing/2014/main" id="{A6194725-DAFB-5043-82D2-F2FE51F37906}"/>
              </a:ext>
            </a:extLst>
          </p:cNvPr>
          <p:cNvSpPr>
            <a:spLocks/>
          </p:cNvSpPr>
          <p:nvPr/>
        </p:nvSpPr>
        <p:spPr bwMode="auto">
          <a:xfrm flipH="1">
            <a:off x="3886200" y="2209801"/>
            <a:ext cx="1295400" cy="327025"/>
          </a:xfrm>
          <a:prstGeom prst="borderCallout1">
            <a:avLst>
              <a:gd name="adj1" fmla="val 34949"/>
              <a:gd name="adj2" fmla="val -5884"/>
              <a:gd name="adj3" fmla="val 464074"/>
              <a:gd name="adj4" fmla="val -588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Zaślubiny</a:t>
            </a:r>
          </a:p>
        </p:txBody>
      </p:sp>
      <p:sp>
        <p:nvSpPr>
          <p:cNvPr id="125962" name="AutoShape 10">
            <a:extLst>
              <a:ext uri="{FF2B5EF4-FFF2-40B4-BE49-F238E27FC236}">
                <a16:creationId xmlns:a16="http://schemas.microsoft.com/office/drawing/2014/main" id="{F1D86E51-5DCB-6C4F-B6CD-062CE73E1FB8}"/>
              </a:ext>
            </a:extLst>
          </p:cNvPr>
          <p:cNvSpPr>
            <a:spLocks/>
          </p:cNvSpPr>
          <p:nvPr/>
        </p:nvSpPr>
        <p:spPr bwMode="auto">
          <a:xfrm flipH="1">
            <a:off x="6199188" y="1727201"/>
            <a:ext cx="1066800" cy="327025"/>
          </a:xfrm>
          <a:prstGeom prst="borderCallout1">
            <a:avLst>
              <a:gd name="adj1" fmla="val 34949"/>
              <a:gd name="adj2" fmla="val -7144"/>
              <a:gd name="adj3" fmla="val 472815"/>
              <a:gd name="adj4" fmla="val -714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Wesele</a:t>
            </a:r>
          </a:p>
        </p:txBody>
      </p:sp>
      <p:sp>
        <p:nvSpPr>
          <p:cNvPr id="125967" name="Line 15">
            <a:extLst>
              <a:ext uri="{FF2B5EF4-FFF2-40B4-BE49-F238E27FC236}">
                <a16:creationId xmlns:a16="http://schemas.microsoft.com/office/drawing/2014/main" id="{40B5EA27-C5D1-2741-8BDD-4B096F118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prstDash val="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36" name="Strzałka w prawo 2">
            <a:extLst>
              <a:ext uri="{FF2B5EF4-FFF2-40B4-BE49-F238E27FC236}">
                <a16:creationId xmlns:a16="http://schemas.microsoft.com/office/drawing/2014/main" id="{B713CC81-CB98-DC4A-8A81-61E296B5A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40001"/>
            <a:ext cx="973138" cy="568325"/>
          </a:xfrm>
          <a:prstGeom prst="rightArrow">
            <a:avLst>
              <a:gd name="adj1" fmla="val 50000"/>
              <a:gd name="adj2" fmla="val 49974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22537" name="Strzałka w prawo 17">
            <a:extLst>
              <a:ext uri="{FF2B5EF4-FFF2-40B4-BE49-F238E27FC236}">
                <a16:creationId xmlns:a16="http://schemas.microsoft.com/office/drawing/2014/main" id="{046082CD-B190-3E4B-B260-272A0E32C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4" y="4745039"/>
            <a:ext cx="973137" cy="568325"/>
          </a:xfrm>
          <a:prstGeom prst="rightArrow">
            <a:avLst>
              <a:gd name="adj1" fmla="val 50000"/>
              <a:gd name="adj2" fmla="val 49973"/>
            </a:avLst>
          </a:prstGeom>
          <a:noFill/>
          <a:ln w="127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3366FF"/>
                </a:solidFill>
              </a:rPr>
              <a:t>Ona</a:t>
            </a:r>
          </a:p>
        </p:txBody>
      </p:sp>
      <p:sp>
        <p:nvSpPr>
          <p:cNvPr id="22538" name="Strzałka w prawo 1">
            <a:extLst>
              <a:ext uri="{FF2B5EF4-FFF2-40B4-BE49-F238E27FC236}">
                <a16:creationId xmlns:a16="http://schemas.microsoft.com/office/drawing/2014/main" id="{15137C0D-1D29-DD49-91E1-680F38371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6021388"/>
            <a:ext cx="3327400" cy="6477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800"/>
              <a:t>Stan wolny (z rodzicami)</a:t>
            </a:r>
          </a:p>
        </p:txBody>
      </p:sp>
      <p:sp>
        <p:nvSpPr>
          <p:cNvPr id="22539" name="Strzałka w prawo 17">
            <a:extLst>
              <a:ext uri="{FF2B5EF4-FFF2-40B4-BE49-F238E27FC236}">
                <a16:creationId xmlns:a16="http://schemas.microsoft.com/office/drawing/2014/main" id="{0603588C-B7E1-244D-B8DC-DAD955D89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516564"/>
            <a:ext cx="5156200" cy="649287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800"/>
              <a:t>Małżeństwo</a:t>
            </a:r>
          </a:p>
        </p:txBody>
      </p:sp>
      <p:sp>
        <p:nvSpPr>
          <p:cNvPr id="22540" name="Strzałka w prawo 19">
            <a:extLst>
              <a:ext uri="{FF2B5EF4-FFF2-40B4-BE49-F238E27FC236}">
                <a16:creationId xmlns:a16="http://schemas.microsoft.com/office/drawing/2014/main" id="{957CFC38-961B-E148-A318-7E40DB69E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797425"/>
            <a:ext cx="3327400" cy="6477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800"/>
              <a:t>Wspólne mieszkanie</a:t>
            </a:r>
          </a:p>
        </p:txBody>
      </p:sp>
      <p:sp>
        <p:nvSpPr>
          <p:cNvPr id="22541" name="Strzałka w prawo 20">
            <a:extLst>
              <a:ext uri="{FF2B5EF4-FFF2-40B4-BE49-F238E27FC236}">
                <a16:creationId xmlns:a16="http://schemas.microsoft.com/office/drawing/2014/main" id="{6D3213B0-0D54-F541-9684-41BC9E695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132138"/>
            <a:ext cx="522288" cy="368300"/>
          </a:xfrm>
          <a:prstGeom prst="rightArrow">
            <a:avLst>
              <a:gd name="adj1" fmla="val 45537"/>
              <a:gd name="adj2" fmla="val 50001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800"/>
              <a:t>7d</a:t>
            </a:r>
          </a:p>
        </p:txBody>
      </p:sp>
      <p:sp>
        <p:nvSpPr>
          <p:cNvPr id="2" name="Strzałka w prawo z wcięciem 1">
            <a:extLst>
              <a:ext uri="{FF2B5EF4-FFF2-40B4-BE49-F238E27FC236}">
                <a16:creationId xmlns:a16="http://schemas.microsoft.com/office/drawing/2014/main" id="{BF7245BB-3A50-1147-AAFA-FAB429F4FA08}"/>
              </a:ext>
            </a:extLst>
          </p:cNvPr>
          <p:cNvSpPr/>
          <p:nvPr/>
        </p:nvSpPr>
        <p:spPr>
          <a:xfrm>
            <a:off x="7858287" y="592559"/>
            <a:ext cx="4168398" cy="1548016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Wykład pt. Małżeństwo</a:t>
            </a:r>
            <a:b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po żydowsku w NT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9909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1EAB6BD0-9AD9-2D4A-BED6-DC296F58A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>
                <a:cs typeface="Arial" panose="020B0604020202020204" pitchFamily="34" charset="0"/>
              </a:rPr>
              <a:t>Ważne elementy</a:t>
            </a:r>
            <a:br>
              <a:rPr lang="pl-PL" altLang="pl-PL">
                <a:cs typeface="Arial" panose="020B0604020202020204" pitchFamily="34" charset="0"/>
              </a:rPr>
            </a:br>
            <a:r>
              <a:rPr lang="pl-PL" altLang="pl-PL">
                <a:cs typeface="Arial" panose="020B0604020202020204" pitchFamily="34" charset="0"/>
              </a:rPr>
              <a:t>	na tym schemacie</a:t>
            </a:r>
          </a:p>
        </p:txBody>
      </p:sp>
      <p:graphicFrame>
        <p:nvGraphicFramePr>
          <p:cNvPr id="27650" name="Object 3">
            <a:extLst>
              <a:ext uri="{FF2B5EF4-FFF2-40B4-BE49-F238E27FC236}">
                <a16:creationId xmlns:a16="http://schemas.microsoft.com/office/drawing/2014/main" id="{3F9C2676-3D6C-564D-AD99-22BF5997AE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4476" y="2824164"/>
          <a:ext cx="61309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6969700" imgH="13258800" progId="Visio.Drawing.6">
                  <p:embed/>
                </p:oleObj>
              </mc:Choice>
              <mc:Fallback>
                <p:oleObj name="VISIO" r:id="rId2" imgW="36969700" imgH="13258800" progId="Visio.Drawing.6">
                  <p:embed/>
                  <p:pic>
                    <p:nvPicPr>
                      <p:cNvPr id="27650" name="Object 3">
                        <a:extLst>
                          <a:ext uri="{FF2B5EF4-FFF2-40B4-BE49-F238E27FC236}">
                            <a16:creationId xmlns:a16="http://schemas.microsoft.com/office/drawing/2014/main" id="{3F9C2676-3D6C-564D-AD99-22BF5997AE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6" y="2824164"/>
                        <a:ext cx="613092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8" name="Line 6">
            <a:extLst>
              <a:ext uri="{FF2B5EF4-FFF2-40B4-BE49-F238E27FC236}">
                <a16:creationId xmlns:a16="http://schemas.microsoft.com/office/drawing/2014/main" id="{28E5376A-B1B8-1B4C-9E3E-CB6ABDFBA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276600"/>
            <a:ext cx="4572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59" name="Line 7">
            <a:extLst>
              <a:ext uri="{FF2B5EF4-FFF2-40B4-BE49-F238E27FC236}">
                <a16:creationId xmlns:a16="http://schemas.microsoft.com/office/drawing/2014/main" id="{F9A4D1A2-B710-6749-AF49-DB5C1478A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0" name="Line 8">
            <a:extLst>
              <a:ext uri="{FF2B5EF4-FFF2-40B4-BE49-F238E27FC236}">
                <a16:creationId xmlns:a16="http://schemas.microsoft.com/office/drawing/2014/main" id="{6DCBAB2C-FB0C-B648-9DEF-54108DC11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1" name="AutoShape 9">
            <a:extLst>
              <a:ext uri="{FF2B5EF4-FFF2-40B4-BE49-F238E27FC236}">
                <a16:creationId xmlns:a16="http://schemas.microsoft.com/office/drawing/2014/main" id="{59543991-E677-A945-A2B3-077526E36E87}"/>
              </a:ext>
            </a:extLst>
          </p:cNvPr>
          <p:cNvSpPr>
            <a:spLocks/>
          </p:cNvSpPr>
          <p:nvPr/>
        </p:nvSpPr>
        <p:spPr bwMode="auto">
          <a:xfrm flipH="1">
            <a:off x="3886200" y="2209801"/>
            <a:ext cx="1295400" cy="327025"/>
          </a:xfrm>
          <a:prstGeom prst="borderCallout1">
            <a:avLst>
              <a:gd name="adj1" fmla="val 34949"/>
              <a:gd name="adj2" fmla="val -5884"/>
              <a:gd name="adj3" fmla="val 464074"/>
              <a:gd name="adj4" fmla="val -588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Zaślubiny</a:t>
            </a:r>
          </a:p>
        </p:txBody>
      </p:sp>
      <p:sp>
        <p:nvSpPr>
          <p:cNvPr id="125962" name="AutoShape 10">
            <a:extLst>
              <a:ext uri="{FF2B5EF4-FFF2-40B4-BE49-F238E27FC236}">
                <a16:creationId xmlns:a16="http://schemas.microsoft.com/office/drawing/2014/main" id="{29F43575-A21C-1A4E-94F8-BC5DFB84A5E2}"/>
              </a:ext>
            </a:extLst>
          </p:cNvPr>
          <p:cNvSpPr>
            <a:spLocks/>
          </p:cNvSpPr>
          <p:nvPr/>
        </p:nvSpPr>
        <p:spPr bwMode="auto">
          <a:xfrm flipH="1">
            <a:off x="6199188" y="1727201"/>
            <a:ext cx="1066800" cy="327025"/>
          </a:xfrm>
          <a:prstGeom prst="borderCallout1">
            <a:avLst>
              <a:gd name="adj1" fmla="val 34949"/>
              <a:gd name="adj2" fmla="val -7144"/>
              <a:gd name="adj3" fmla="val 472815"/>
              <a:gd name="adj4" fmla="val -714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Wesele</a:t>
            </a:r>
          </a:p>
        </p:txBody>
      </p:sp>
      <p:sp>
        <p:nvSpPr>
          <p:cNvPr id="27656" name="AutoShape 11">
            <a:extLst>
              <a:ext uri="{FF2B5EF4-FFF2-40B4-BE49-F238E27FC236}">
                <a16:creationId xmlns:a16="http://schemas.microsoft.com/office/drawing/2014/main" id="{B151E757-E3F8-3549-BBE7-0B58EC3D61E4}"/>
              </a:ext>
            </a:extLst>
          </p:cNvPr>
          <p:cNvSpPr>
            <a:spLocks/>
          </p:cNvSpPr>
          <p:nvPr/>
        </p:nvSpPr>
        <p:spPr bwMode="auto">
          <a:xfrm>
            <a:off x="1752600" y="3795713"/>
            <a:ext cx="2438400" cy="933450"/>
          </a:xfrm>
          <a:prstGeom prst="accentBorderCallout2">
            <a:avLst>
              <a:gd name="adj1" fmla="val 9972"/>
              <a:gd name="adj2" fmla="val 103125"/>
              <a:gd name="adj3" fmla="val 9972"/>
              <a:gd name="adj4" fmla="val 112824"/>
              <a:gd name="adj5" fmla="val -69116"/>
              <a:gd name="adj6" fmla="val 1438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uzgodnienia rodziców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kontrakt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osobiste decyzja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kielich</a:t>
            </a:r>
          </a:p>
        </p:txBody>
      </p:sp>
      <p:sp>
        <p:nvSpPr>
          <p:cNvPr id="27657" name="AutoShape 12">
            <a:extLst>
              <a:ext uri="{FF2B5EF4-FFF2-40B4-BE49-F238E27FC236}">
                <a16:creationId xmlns:a16="http://schemas.microsoft.com/office/drawing/2014/main" id="{68539FE9-9196-5342-83C2-80E1F7E7F068}"/>
              </a:ext>
            </a:extLst>
          </p:cNvPr>
          <p:cNvSpPr>
            <a:spLocks/>
          </p:cNvSpPr>
          <p:nvPr/>
        </p:nvSpPr>
        <p:spPr bwMode="auto">
          <a:xfrm>
            <a:off x="8153400" y="5029200"/>
            <a:ext cx="2413000" cy="933450"/>
          </a:xfrm>
          <a:prstGeom prst="accentBorderCallout2">
            <a:avLst>
              <a:gd name="adj1" fmla="val 12245"/>
              <a:gd name="adj2" fmla="val -3157"/>
              <a:gd name="adj3" fmla="val 12245"/>
              <a:gd name="adj4" fmla="val -13880"/>
              <a:gd name="adj5" fmla="val -103231"/>
              <a:gd name="adj6" fmla="val -4829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wyjście po pannę młodą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orszak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weseli (dni 7)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wspólne zamieszkanie</a:t>
            </a:r>
          </a:p>
        </p:txBody>
      </p:sp>
      <p:sp>
        <p:nvSpPr>
          <p:cNvPr id="27658" name="AutoShape 13">
            <a:extLst>
              <a:ext uri="{FF2B5EF4-FFF2-40B4-BE49-F238E27FC236}">
                <a16:creationId xmlns:a16="http://schemas.microsoft.com/office/drawing/2014/main" id="{A170BA4B-5EDE-7A4A-8333-1B80B4526441}"/>
              </a:ext>
            </a:extLst>
          </p:cNvPr>
          <p:cNvSpPr>
            <a:spLocks/>
          </p:cNvSpPr>
          <p:nvPr/>
        </p:nvSpPr>
        <p:spPr bwMode="auto">
          <a:xfrm>
            <a:off x="2679700" y="5275264"/>
            <a:ext cx="2413000" cy="720725"/>
          </a:xfrm>
          <a:prstGeom prst="accentBorderCallout2">
            <a:avLst>
              <a:gd name="adj1" fmla="val 15861"/>
              <a:gd name="adj2" fmla="val 103157"/>
              <a:gd name="adj3" fmla="val 15861"/>
              <a:gd name="adj4" fmla="val 112236"/>
              <a:gd name="adj5" fmla="val -230176"/>
              <a:gd name="adj6" fmla="val 14144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dojrzałość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budowa domu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decyzja ojca</a:t>
            </a:r>
          </a:p>
        </p:txBody>
      </p:sp>
      <p:sp>
        <p:nvSpPr>
          <p:cNvPr id="27659" name="AutoShape 14">
            <a:extLst>
              <a:ext uri="{FF2B5EF4-FFF2-40B4-BE49-F238E27FC236}">
                <a16:creationId xmlns:a16="http://schemas.microsoft.com/office/drawing/2014/main" id="{0ADC2237-EF50-0C43-9F4D-0C84B2EFD8F4}"/>
              </a:ext>
            </a:extLst>
          </p:cNvPr>
          <p:cNvSpPr>
            <a:spLocks/>
          </p:cNvSpPr>
          <p:nvPr/>
        </p:nvSpPr>
        <p:spPr bwMode="auto">
          <a:xfrm>
            <a:off x="4191000" y="6096000"/>
            <a:ext cx="1358900" cy="508000"/>
          </a:xfrm>
          <a:prstGeom prst="accentBorderCallout2">
            <a:avLst>
              <a:gd name="adj1" fmla="val 22500"/>
              <a:gd name="adj2" fmla="val 105606"/>
              <a:gd name="adj3" fmla="val 22500"/>
              <a:gd name="adj4" fmla="val 120676"/>
              <a:gd name="adj5" fmla="val -365315"/>
              <a:gd name="adj6" fmla="val 1679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oczekiwanie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koleżanki</a:t>
            </a:r>
          </a:p>
        </p:txBody>
      </p:sp>
      <p:sp>
        <p:nvSpPr>
          <p:cNvPr id="125967" name="Line 15">
            <a:extLst>
              <a:ext uri="{FF2B5EF4-FFF2-40B4-BE49-F238E27FC236}">
                <a16:creationId xmlns:a16="http://schemas.microsoft.com/office/drawing/2014/main" id="{D112ED8E-E8F0-004E-AA4A-368BE8ABE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7661" name="Strzałka w prawo 2">
            <a:extLst>
              <a:ext uri="{FF2B5EF4-FFF2-40B4-BE49-F238E27FC236}">
                <a16:creationId xmlns:a16="http://schemas.microsoft.com/office/drawing/2014/main" id="{198C24C1-0718-8A48-A15E-51574DEE7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40001"/>
            <a:ext cx="973138" cy="568325"/>
          </a:xfrm>
          <a:prstGeom prst="rightArrow">
            <a:avLst>
              <a:gd name="adj1" fmla="val 50000"/>
              <a:gd name="adj2" fmla="val 49974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27662" name="Strzałka w prawo 17">
            <a:extLst>
              <a:ext uri="{FF2B5EF4-FFF2-40B4-BE49-F238E27FC236}">
                <a16:creationId xmlns:a16="http://schemas.microsoft.com/office/drawing/2014/main" id="{BABA5186-37CF-C94F-BA36-EB06E67D4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4" y="4745039"/>
            <a:ext cx="973137" cy="568325"/>
          </a:xfrm>
          <a:prstGeom prst="rightArrow">
            <a:avLst>
              <a:gd name="adj1" fmla="val 50000"/>
              <a:gd name="adj2" fmla="val 49973"/>
            </a:avLst>
          </a:prstGeom>
          <a:noFill/>
          <a:ln w="127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3366FF"/>
                </a:solidFill>
              </a:rPr>
              <a:t>Ona</a:t>
            </a:r>
          </a:p>
        </p:txBody>
      </p:sp>
    </p:spTree>
    <p:extLst>
      <p:ext uri="{BB962C8B-B14F-4D97-AF65-F5344CB8AC3E}">
        <p14:creationId xmlns:p14="http://schemas.microsoft.com/office/powerpoint/2010/main" val="386120347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43A16D3F-12E3-2047-9881-9D639815C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>
                <a:cs typeface="Arial" panose="020B0604020202020204" pitchFamily="34" charset="0"/>
              </a:rPr>
              <a:t>Dziesięć panien</a:t>
            </a:r>
          </a:p>
        </p:txBody>
      </p:sp>
      <p:graphicFrame>
        <p:nvGraphicFramePr>
          <p:cNvPr id="55298" name="Object 3">
            <a:extLst>
              <a:ext uri="{FF2B5EF4-FFF2-40B4-BE49-F238E27FC236}">
                <a16:creationId xmlns:a16="http://schemas.microsoft.com/office/drawing/2014/main" id="{880C1CEB-978B-2544-B31E-00515EC633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8214" y="2824164"/>
          <a:ext cx="61309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6969700" imgH="13258800" progId="Visio.Drawing.6">
                  <p:embed/>
                </p:oleObj>
              </mc:Choice>
              <mc:Fallback>
                <p:oleObj name="VISIO" r:id="rId3" imgW="36969700" imgH="13258800" progId="Visio.Drawing.6">
                  <p:embed/>
                  <p:pic>
                    <p:nvPicPr>
                      <p:cNvPr id="55298" name="Object 3">
                        <a:extLst>
                          <a:ext uri="{FF2B5EF4-FFF2-40B4-BE49-F238E27FC236}">
                            <a16:creationId xmlns:a16="http://schemas.microsoft.com/office/drawing/2014/main" id="{880C1CEB-978B-2544-B31E-00515EC633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824164"/>
                        <a:ext cx="613092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Line 6">
            <a:extLst>
              <a:ext uri="{FF2B5EF4-FFF2-40B4-BE49-F238E27FC236}">
                <a16:creationId xmlns:a16="http://schemas.microsoft.com/office/drawing/2014/main" id="{4925EE5F-936F-564E-89B4-65B61D54E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2738" y="3276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37226" name="AutoShape 10">
            <a:extLst>
              <a:ext uri="{FF2B5EF4-FFF2-40B4-BE49-F238E27FC236}">
                <a16:creationId xmlns:a16="http://schemas.microsoft.com/office/drawing/2014/main" id="{9F0378DF-6E76-4645-BB3F-6F5215046223}"/>
              </a:ext>
            </a:extLst>
          </p:cNvPr>
          <p:cNvSpPr>
            <a:spLocks/>
          </p:cNvSpPr>
          <p:nvPr/>
        </p:nvSpPr>
        <p:spPr bwMode="auto">
          <a:xfrm flipH="1">
            <a:off x="3919538" y="2209801"/>
            <a:ext cx="2286000" cy="327025"/>
          </a:xfrm>
          <a:prstGeom prst="borderCallout1">
            <a:avLst>
              <a:gd name="adj1" fmla="val 14005"/>
              <a:gd name="adj2" fmla="val -3333"/>
              <a:gd name="adj3" fmla="val 553306"/>
              <a:gd name="adj4" fmla="val -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Oblubieniec nadchodzi</a:t>
            </a:r>
          </a:p>
        </p:txBody>
      </p:sp>
      <p:sp>
        <p:nvSpPr>
          <p:cNvPr id="137229" name="AutoShape 13">
            <a:extLst>
              <a:ext uri="{FF2B5EF4-FFF2-40B4-BE49-F238E27FC236}">
                <a16:creationId xmlns:a16="http://schemas.microsoft.com/office/drawing/2014/main" id="{9C21FB27-5EC7-3C4D-8428-C1E75917ADE7}"/>
              </a:ext>
            </a:extLst>
          </p:cNvPr>
          <p:cNvSpPr>
            <a:spLocks/>
          </p:cNvSpPr>
          <p:nvPr/>
        </p:nvSpPr>
        <p:spPr bwMode="auto">
          <a:xfrm>
            <a:off x="2484438" y="5421314"/>
            <a:ext cx="2413000" cy="295275"/>
          </a:xfrm>
          <a:prstGeom prst="accentBorderCallout2">
            <a:avLst>
              <a:gd name="adj1" fmla="val 38708"/>
              <a:gd name="adj2" fmla="val 103157"/>
              <a:gd name="adj3" fmla="val 38708"/>
              <a:gd name="adj4" fmla="val 112106"/>
              <a:gd name="adj5" fmla="val -375269"/>
              <a:gd name="adj6" fmla="val 141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pl-PL" sz="1400">
                <a:latin typeface="Arial" charset="0"/>
              </a:rPr>
              <a:t>Oczekiwanie, czuwanie</a:t>
            </a:r>
          </a:p>
        </p:txBody>
      </p:sp>
      <p:sp>
        <p:nvSpPr>
          <p:cNvPr id="137230" name="AutoShape 14">
            <a:extLst>
              <a:ext uri="{FF2B5EF4-FFF2-40B4-BE49-F238E27FC236}">
                <a16:creationId xmlns:a16="http://schemas.microsoft.com/office/drawing/2014/main" id="{3D4D48E0-2427-574F-9AD1-70CC3B8C1D7A}"/>
              </a:ext>
            </a:extLst>
          </p:cNvPr>
          <p:cNvSpPr>
            <a:spLocks/>
          </p:cNvSpPr>
          <p:nvPr/>
        </p:nvSpPr>
        <p:spPr bwMode="auto">
          <a:xfrm>
            <a:off x="3690938" y="6154739"/>
            <a:ext cx="1962150" cy="295275"/>
          </a:xfrm>
          <a:prstGeom prst="accentBorderCallout2">
            <a:avLst>
              <a:gd name="adj1" fmla="val 38708"/>
              <a:gd name="adj2" fmla="val 103884"/>
              <a:gd name="adj3" fmla="val 38708"/>
              <a:gd name="adj4" fmla="val 114565"/>
              <a:gd name="adj5" fmla="val -562366"/>
              <a:gd name="adj6" fmla="val 1480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pl-PL" sz="1400">
                <a:latin typeface="Arial" charset="0"/>
              </a:rPr>
              <a:t>Poszukiwania oliwy</a:t>
            </a:r>
          </a:p>
        </p:txBody>
      </p:sp>
      <p:sp>
        <p:nvSpPr>
          <p:cNvPr id="137231" name="AutoShape 15">
            <a:extLst>
              <a:ext uri="{FF2B5EF4-FFF2-40B4-BE49-F238E27FC236}">
                <a16:creationId xmlns:a16="http://schemas.microsoft.com/office/drawing/2014/main" id="{5554A4FF-6552-E74E-B8C5-56BC3DD50463}"/>
              </a:ext>
            </a:extLst>
          </p:cNvPr>
          <p:cNvSpPr>
            <a:spLocks/>
          </p:cNvSpPr>
          <p:nvPr/>
        </p:nvSpPr>
        <p:spPr bwMode="auto">
          <a:xfrm flipH="1">
            <a:off x="5519738" y="1828801"/>
            <a:ext cx="1066800" cy="327025"/>
          </a:xfrm>
          <a:prstGeom prst="borderCallout1">
            <a:avLst>
              <a:gd name="adj1" fmla="val 34949"/>
              <a:gd name="adj2" fmla="val -7144"/>
              <a:gd name="adj3" fmla="val 553394"/>
              <a:gd name="adj4" fmla="val -71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Wesele</a:t>
            </a:r>
          </a:p>
        </p:txBody>
      </p:sp>
      <p:sp>
        <p:nvSpPr>
          <p:cNvPr id="137232" name="AutoShape 16">
            <a:extLst>
              <a:ext uri="{FF2B5EF4-FFF2-40B4-BE49-F238E27FC236}">
                <a16:creationId xmlns:a16="http://schemas.microsoft.com/office/drawing/2014/main" id="{0993CF0A-50B5-7749-91D0-69DEDB6033CE}"/>
              </a:ext>
            </a:extLst>
          </p:cNvPr>
          <p:cNvSpPr>
            <a:spLocks/>
          </p:cNvSpPr>
          <p:nvPr/>
        </p:nvSpPr>
        <p:spPr bwMode="auto">
          <a:xfrm>
            <a:off x="8040688" y="4733926"/>
            <a:ext cx="1962150" cy="295275"/>
          </a:xfrm>
          <a:prstGeom prst="accentBorderCallout2">
            <a:avLst>
              <a:gd name="adj1" fmla="val 38708"/>
              <a:gd name="adj2" fmla="val -3884"/>
              <a:gd name="adj3" fmla="val 38708"/>
              <a:gd name="adj4" fmla="val -11167"/>
              <a:gd name="adj5" fmla="val -144895"/>
              <a:gd name="adj6" fmla="val -5433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pl-PL" sz="1400">
                <a:latin typeface="Arial" charset="0"/>
              </a:rPr>
              <a:t>Problem ...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4733AC0-076A-EF4D-A59F-58C2AC90B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5487988"/>
            <a:ext cx="3759200" cy="1333500"/>
          </a:xfrm>
          <a:prstGeom prst="rect">
            <a:avLst/>
          </a:prstGeom>
          <a:solidFill>
            <a:srgbClr val="CCFFFF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70000"/>
              </a:spcBef>
              <a:buFont typeface="Monotype Sorts" pitchFamily="2" charset="2"/>
              <a:buNone/>
            </a:pPr>
            <a:r>
              <a:rPr lang="pl-PL" altLang="pl-PL" sz="2400"/>
              <a:t>Nie załapały się do orszaku, nie załapały się na wesele!</a:t>
            </a:r>
            <a:endParaRPr lang="pl-PL" altLang="pl-PL" sz="1800"/>
          </a:p>
        </p:txBody>
      </p:sp>
    </p:spTree>
    <p:extLst>
      <p:ext uri="{BB962C8B-B14F-4D97-AF65-F5344CB8AC3E}">
        <p14:creationId xmlns:p14="http://schemas.microsoft.com/office/powerpoint/2010/main" val="3662495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0" name="AutoShape 30">
            <a:extLst>
              <a:ext uri="{FF2B5EF4-FFF2-40B4-BE49-F238E27FC236}">
                <a16:creationId xmlns:a16="http://schemas.microsoft.com/office/drawing/2014/main" id="{E90A5D62-ADB7-504B-96D9-45A944ACF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4876801"/>
            <a:ext cx="8204200" cy="639763"/>
          </a:xfrm>
          <a:prstGeom prst="roundRect">
            <a:avLst>
              <a:gd name="adj" fmla="val 16667"/>
            </a:avLst>
          </a:prstGeom>
          <a:solidFill>
            <a:srgbClr val="C5F9D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E47B85A1-EE8C-1449-9847-80C100B6A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>
                <a:cs typeface="Arial" panose="020B0604020202020204" pitchFamily="34" charset="0"/>
              </a:rPr>
              <a:t>Przyszłe dzieła Jezusa</a:t>
            </a:r>
            <a:br>
              <a:rPr lang="pl-PL" altLang="pl-PL">
                <a:cs typeface="Arial" panose="020B0604020202020204" pitchFamily="34" charset="0"/>
              </a:rPr>
            </a:br>
            <a:r>
              <a:rPr lang="pl-PL" altLang="pl-PL" sz="2000" i="1">
                <a:cs typeface="Arial" panose="020B0604020202020204" pitchFamily="34" charset="0"/>
              </a:rPr>
              <a:t>(schemat na podstawie Panoramy Biblii)</a:t>
            </a:r>
          </a:p>
        </p:txBody>
      </p:sp>
      <p:sp>
        <p:nvSpPr>
          <p:cNvPr id="174083" name="Line 3">
            <a:extLst>
              <a:ext uri="{FF2B5EF4-FFF2-40B4-BE49-F238E27FC236}">
                <a16:creationId xmlns:a16="http://schemas.microsoft.com/office/drawing/2014/main" id="{A813B922-B2F5-FF4A-BFBE-F048CAC7F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733800"/>
            <a:ext cx="3429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84" name="Line 4">
            <a:extLst>
              <a:ext uri="{FF2B5EF4-FFF2-40B4-BE49-F238E27FC236}">
                <a16:creationId xmlns:a16="http://schemas.microsoft.com/office/drawing/2014/main" id="{C928EF08-6A7E-4448-AD96-58CCE4472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105400"/>
            <a:ext cx="3200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85" name="Line 5">
            <a:extLst>
              <a:ext uri="{FF2B5EF4-FFF2-40B4-BE49-F238E27FC236}">
                <a16:creationId xmlns:a16="http://schemas.microsoft.com/office/drawing/2014/main" id="{BEFB3C55-F75B-2440-A07B-8C756C959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334000"/>
            <a:ext cx="7543800" cy="0"/>
          </a:xfrm>
          <a:prstGeom prst="line">
            <a:avLst/>
          </a:prstGeom>
          <a:noFill/>
          <a:ln w="57150">
            <a:solidFill>
              <a:srgbClr val="339933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88" name="Line 8">
            <a:extLst>
              <a:ext uri="{FF2B5EF4-FFF2-40B4-BE49-F238E27FC236}">
                <a16:creationId xmlns:a16="http://schemas.microsoft.com/office/drawing/2014/main" id="{EC3CBAF5-42A8-7C4C-864F-33BF4707E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581400"/>
            <a:ext cx="1676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94" name="Freeform 14">
            <a:extLst>
              <a:ext uri="{FF2B5EF4-FFF2-40B4-BE49-F238E27FC236}">
                <a16:creationId xmlns:a16="http://schemas.microsoft.com/office/drawing/2014/main" id="{D42BCD98-33CB-5744-9DA6-CE7D33A4625A}"/>
              </a:ext>
            </a:extLst>
          </p:cNvPr>
          <p:cNvSpPr>
            <a:spLocks/>
          </p:cNvSpPr>
          <p:nvPr/>
        </p:nvSpPr>
        <p:spPr bwMode="auto">
          <a:xfrm>
            <a:off x="7234238" y="3733800"/>
            <a:ext cx="468312" cy="1066800"/>
          </a:xfrm>
          <a:custGeom>
            <a:avLst/>
            <a:gdLst>
              <a:gd name="T0" fmla="*/ 0 w 295"/>
              <a:gd name="T1" fmla="*/ 3175 h 672"/>
              <a:gd name="T2" fmla="*/ 6350 w 295"/>
              <a:gd name="T3" fmla="*/ 835025 h 672"/>
              <a:gd name="T4" fmla="*/ 466725 w 295"/>
              <a:gd name="T5" fmla="*/ 835025 h 672"/>
              <a:gd name="T6" fmla="*/ 468312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/>
          </a:p>
        </p:txBody>
      </p:sp>
      <p:sp>
        <p:nvSpPr>
          <p:cNvPr id="174095" name="Line 15">
            <a:extLst>
              <a:ext uri="{FF2B5EF4-FFF2-40B4-BE49-F238E27FC236}">
                <a16:creationId xmlns:a16="http://schemas.microsoft.com/office/drawing/2014/main" id="{1A948713-91CA-6A4C-9E6F-2F2E1E622FE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743700" y="4381500"/>
            <a:ext cx="14478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99" name="Line 19">
            <a:extLst>
              <a:ext uri="{FF2B5EF4-FFF2-40B4-BE49-F238E27FC236}">
                <a16:creationId xmlns:a16="http://schemas.microsoft.com/office/drawing/2014/main" id="{7CB68440-1993-1343-8E55-BF6262213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105400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2" name="Line 22">
            <a:extLst>
              <a:ext uri="{FF2B5EF4-FFF2-40B4-BE49-F238E27FC236}">
                <a16:creationId xmlns:a16="http://schemas.microsoft.com/office/drawing/2014/main" id="{9DF36E7F-1589-6E4D-A4A2-7D5870B92895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243888" y="44577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3" name="Line 23">
            <a:extLst>
              <a:ext uri="{FF2B5EF4-FFF2-40B4-BE49-F238E27FC236}">
                <a16:creationId xmlns:a16="http://schemas.microsoft.com/office/drawing/2014/main" id="{EC585862-C330-E446-A909-78AB50267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2550" y="3733800"/>
            <a:ext cx="12509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5" name="Line 25">
            <a:extLst>
              <a:ext uri="{FF2B5EF4-FFF2-40B4-BE49-F238E27FC236}">
                <a16:creationId xmlns:a16="http://schemas.microsoft.com/office/drawing/2014/main" id="{08383D83-A55F-0049-B107-80730BBCE9FC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267700" y="4457700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6" name="Line 26">
            <a:extLst>
              <a:ext uri="{FF2B5EF4-FFF2-40B4-BE49-F238E27FC236}">
                <a16:creationId xmlns:a16="http://schemas.microsoft.com/office/drawing/2014/main" id="{0F7A9C57-B538-5946-8AC0-3EFCD1047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786438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526" name="Text Box 27">
            <a:extLst>
              <a:ext uri="{FF2B5EF4-FFF2-40B4-BE49-F238E27FC236}">
                <a16:creationId xmlns:a16="http://schemas.microsoft.com/office/drawing/2014/main" id="{762025E4-1A5A-B546-A027-8A6616313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615863"/>
            <a:ext cx="1752600" cy="3189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dla Kościoła</a:t>
            </a:r>
          </a:p>
        </p:txBody>
      </p:sp>
      <p:sp>
        <p:nvSpPr>
          <p:cNvPr id="174108" name="Line 28">
            <a:extLst>
              <a:ext uri="{FF2B5EF4-FFF2-40B4-BE49-F238E27FC236}">
                <a16:creationId xmlns:a16="http://schemas.microsoft.com/office/drawing/2014/main" id="{45B788DF-BC39-8A49-AB95-07E6C2D8CF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0" y="5786439"/>
            <a:ext cx="6096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11" name="Line 31">
            <a:extLst>
              <a:ext uri="{FF2B5EF4-FFF2-40B4-BE49-F238E27FC236}">
                <a16:creationId xmlns:a16="http://schemas.microsoft.com/office/drawing/2014/main" id="{A7F3486D-F94B-C84E-811C-F0611853E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5181600"/>
            <a:ext cx="914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12" name="Line 32">
            <a:extLst>
              <a:ext uri="{FF2B5EF4-FFF2-40B4-BE49-F238E27FC236}">
                <a16:creationId xmlns:a16="http://schemas.microsoft.com/office/drawing/2014/main" id="{D23E0005-DA40-764D-8DAB-C8BFB2417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5334000"/>
            <a:ext cx="76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28" name="Line 48">
            <a:extLst>
              <a:ext uri="{FF2B5EF4-FFF2-40B4-BE49-F238E27FC236}">
                <a16:creationId xmlns:a16="http://schemas.microsoft.com/office/drawing/2014/main" id="{173B94ED-4AC5-CA48-AE90-CEC77CB38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906964"/>
            <a:ext cx="0" cy="1570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29" name="Line 49">
            <a:extLst>
              <a:ext uri="{FF2B5EF4-FFF2-40B4-BE49-F238E27FC236}">
                <a16:creationId xmlns:a16="http://schemas.microsoft.com/office/drawing/2014/main" id="{160E2CF9-E58A-7343-B2FC-278FBD6B4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4900" y="4906964"/>
            <a:ext cx="0" cy="1570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2" name="Line 52">
            <a:extLst>
              <a:ext uri="{FF2B5EF4-FFF2-40B4-BE49-F238E27FC236}">
                <a16:creationId xmlns:a16="http://schemas.microsoft.com/office/drawing/2014/main" id="{17356666-074E-3C4B-A700-4FEF50986E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5788025"/>
            <a:ext cx="457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4" name="Line 54">
            <a:extLst>
              <a:ext uri="{FF2B5EF4-FFF2-40B4-BE49-F238E27FC236}">
                <a16:creationId xmlns:a16="http://schemas.microsoft.com/office/drawing/2014/main" id="{FFA3D386-F7CF-7E45-B299-48346A999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5786438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5" name="Line 55">
            <a:extLst>
              <a:ext uri="{FF2B5EF4-FFF2-40B4-BE49-F238E27FC236}">
                <a16:creationId xmlns:a16="http://schemas.microsoft.com/office/drawing/2014/main" id="{130E1328-6D0B-CC4D-B4BB-52D785F8A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4906964"/>
            <a:ext cx="0" cy="1570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6" name="Line 56">
            <a:extLst>
              <a:ext uri="{FF2B5EF4-FFF2-40B4-BE49-F238E27FC236}">
                <a16:creationId xmlns:a16="http://schemas.microsoft.com/office/drawing/2014/main" id="{9D3A30DE-4093-904A-8F23-9989F6293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57912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7" name="Line 57">
            <a:extLst>
              <a:ext uri="{FF2B5EF4-FFF2-40B4-BE49-F238E27FC236}">
                <a16:creationId xmlns:a16="http://schemas.microsoft.com/office/drawing/2014/main" id="{86F90AEC-A8E8-1A49-9180-3FAC842A7E9C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657600" y="4343400"/>
            <a:ext cx="12192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8" name="Line 58">
            <a:extLst>
              <a:ext uri="{FF2B5EF4-FFF2-40B4-BE49-F238E27FC236}">
                <a16:creationId xmlns:a16="http://schemas.microsoft.com/office/drawing/2014/main" id="{77096D2D-9D1D-AF4D-A860-AB555AB5448F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2751138" y="44577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9" name="Line 59">
            <a:extLst>
              <a:ext uri="{FF2B5EF4-FFF2-40B4-BE49-F238E27FC236}">
                <a16:creationId xmlns:a16="http://schemas.microsoft.com/office/drawing/2014/main" id="{8EF27A88-41C1-054A-A4AE-2712526DF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733800"/>
            <a:ext cx="12509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40" name="Line 60">
            <a:extLst>
              <a:ext uri="{FF2B5EF4-FFF2-40B4-BE49-F238E27FC236}">
                <a16:creationId xmlns:a16="http://schemas.microsoft.com/office/drawing/2014/main" id="{470B4877-C09C-F24E-BE52-2B6BA3F0C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81600"/>
            <a:ext cx="2984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41" name="Line 61">
            <a:extLst>
              <a:ext uri="{FF2B5EF4-FFF2-40B4-BE49-F238E27FC236}">
                <a16:creationId xmlns:a16="http://schemas.microsoft.com/office/drawing/2014/main" id="{AA09FA17-1E76-8649-98C7-161B4B18B2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86100" y="44577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4541" name="Group 71">
            <a:extLst>
              <a:ext uri="{FF2B5EF4-FFF2-40B4-BE49-F238E27FC236}">
                <a16:creationId xmlns:a16="http://schemas.microsoft.com/office/drawing/2014/main" id="{95C8D795-B3C8-A340-996D-E4E52E1387E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739900"/>
            <a:ext cx="7277100" cy="1111250"/>
            <a:chOff x="733" y="1096"/>
            <a:chExt cx="3947" cy="700"/>
          </a:xfrm>
        </p:grpSpPr>
        <p:sp>
          <p:nvSpPr>
            <p:cNvPr id="174148" name="Freeform 68">
              <a:extLst>
                <a:ext uri="{FF2B5EF4-FFF2-40B4-BE49-F238E27FC236}">
                  <a16:creationId xmlns:a16="http://schemas.microsoft.com/office/drawing/2014/main" id="{A1DB3924-EED4-3D47-ADA4-7EF6795AD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1096"/>
              <a:ext cx="3947" cy="428"/>
            </a:xfrm>
            <a:custGeom>
              <a:avLst/>
              <a:gdLst>
                <a:gd name="T0" fmla="*/ 1378 w 3793"/>
                <a:gd name="T1" fmla="*/ 71 h 817"/>
                <a:gd name="T2" fmla="*/ 1399 w 3793"/>
                <a:gd name="T3" fmla="*/ 74 h 817"/>
                <a:gd name="T4" fmla="*/ 1414 w 3793"/>
                <a:gd name="T5" fmla="*/ 83 h 817"/>
                <a:gd name="T6" fmla="*/ 1589 w 3793"/>
                <a:gd name="T7" fmla="*/ 388 h 817"/>
                <a:gd name="T8" fmla="*/ 1596 w 3793"/>
                <a:gd name="T9" fmla="*/ 393 h 817"/>
                <a:gd name="T10" fmla="*/ 1610 w 3793"/>
                <a:gd name="T11" fmla="*/ 393 h 817"/>
                <a:gd name="T12" fmla="*/ 1618 w 3793"/>
                <a:gd name="T13" fmla="*/ 388 h 817"/>
                <a:gd name="T14" fmla="*/ 1687 w 3793"/>
                <a:gd name="T15" fmla="*/ 266 h 817"/>
                <a:gd name="T16" fmla="*/ 1705 w 3793"/>
                <a:gd name="T17" fmla="*/ 258 h 817"/>
                <a:gd name="T18" fmla="*/ 1728 w 3793"/>
                <a:gd name="T19" fmla="*/ 254 h 817"/>
                <a:gd name="T20" fmla="*/ 2561 w 3793"/>
                <a:gd name="T21" fmla="*/ 255 h 817"/>
                <a:gd name="T22" fmla="*/ 2582 w 3793"/>
                <a:gd name="T23" fmla="*/ 261 h 817"/>
                <a:gd name="T24" fmla="*/ 2594 w 3793"/>
                <a:gd name="T25" fmla="*/ 271 h 817"/>
                <a:gd name="T26" fmla="*/ 2683 w 3793"/>
                <a:gd name="T27" fmla="*/ 418 h 817"/>
                <a:gd name="T28" fmla="*/ 2702 w 3793"/>
                <a:gd name="T29" fmla="*/ 426 h 817"/>
                <a:gd name="T30" fmla="*/ 2728 w 3793"/>
                <a:gd name="T31" fmla="*/ 428 h 817"/>
                <a:gd name="T32" fmla="*/ 2752 w 3793"/>
                <a:gd name="T33" fmla="*/ 423 h 817"/>
                <a:gd name="T34" fmla="*/ 2767 w 3793"/>
                <a:gd name="T35" fmla="*/ 412 h 817"/>
                <a:gd name="T36" fmla="*/ 2866 w 3793"/>
                <a:gd name="T37" fmla="*/ 268 h 817"/>
                <a:gd name="T38" fmla="*/ 2882 w 3793"/>
                <a:gd name="T39" fmla="*/ 260 h 817"/>
                <a:gd name="T40" fmla="*/ 2905 w 3793"/>
                <a:gd name="T41" fmla="*/ 257 h 817"/>
                <a:gd name="T42" fmla="*/ 3049 w 3793"/>
                <a:gd name="T43" fmla="*/ 258 h 817"/>
                <a:gd name="T44" fmla="*/ 3069 w 3793"/>
                <a:gd name="T45" fmla="*/ 263 h 817"/>
                <a:gd name="T46" fmla="*/ 3153 w 3793"/>
                <a:gd name="T47" fmla="*/ 316 h 817"/>
                <a:gd name="T48" fmla="*/ 3244 w 3793"/>
                <a:gd name="T49" fmla="*/ 378 h 817"/>
                <a:gd name="T50" fmla="*/ 3262 w 3793"/>
                <a:gd name="T51" fmla="*/ 386 h 817"/>
                <a:gd name="T52" fmla="*/ 3285 w 3793"/>
                <a:gd name="T53" fmla="*/ 388 h 817"/>
                <a:gd name="T54" fmla="*/ 3308 w 3793"/>
                <a:gd name="T55" fmla="*/ 383 h 817"/>
                <a:gd name="T56" fmla="*/ 3323 w 3793"/>
                <a:gd name="T57" fmla="*/ 375 h 817"/>
                <a:gd name="T58" fmla="*/ 3372 w 3793"/>
                <a:gd name="T59" fmla="*/ 327 h 817"/>
                <a:gd name="T60" fmla="*/ 3393 w 3793"/>
                <a:gd name="T61" fmla="*/ 321 h 817"/>
                <a:gd name="T62" fmla="*/ 3419 w 3793"/>
                <a:gd name="T63" fmla="*/ 321 h 817"/>
                <a:gd name="T64" fmla="*/ 3441 w 3793"/>
                <a:gd name="T65" fmla="*/ 327 h 817"/>
                <a:gd name="T66" fmla="*/ 3482 w 3793"/>
                <a:gd name="T67" fmla="*/ 367 h 817"/>
                <a:gd name="T68" fmla="*/ 3499 w 3793"/>
                <a:gd name="T69" fmla="*/ 376 h 817"/>
                <a:gd name="T70" fmla="*/ 3523 w 3793"/>
                <a:gd name="T71" fmla="*/ 380 h 817"/>
                <a:gd name="T72" fmla="*/ 3548 w 3793"/>
                <a:gd name="T73" fmla="*/ 376 h 817"/>
                <a:gd name="T74" fmla="*/ 3566 w 3793"/>
                <a:gd name="T75" fmla="*/ 367 h 817"/>
                <a:gd name="T76" fmla="*/ 3608 w 3793"/>
                <a:gd name="T77" fmla="*/ 327 h 817"/>
                <a:gd name="T78" fmla="*/ 3630 w 3793"/>
                <a:gd name="T79" fmla="*/ 321 h 817"/>
                <a:gd name="T80" fmla="*/ 3654 w 3793"/>
                <a:gd name="T81" fmla="*/ 321 h 817"/>
                <a:gd name="T82" fmla="*/ 3675 w 3793"/>
                <a:gd name="T83" fmla="*/ 327 h 817"/>
                <a:gd name="T84" fmla="*/ 3717 w 3793"/>
                <a:gd name="T85" fmla="*/ 367 h 817"/>
                <a:gd name="T86" fmla="*/ 3735 w 3793"/>
                <a:gd name="T87" fmla="*/ 376 h 817"/>
                <a:gd name="T88" fmla="*/ 3760 w 3793"/>
                <a:gd name="T89" fmla="*/ 380 h 817"/>
                <a:gd name="T90" fmla="*/ 3784 w 3793"/>
                <a:gd name="T91" fmla="*/ 376 h 817"/>
                <a:gd name="T92" fmla="*/ 3801 w 3793"/>
                <a:gd name="T93" fmla="*/ 367 h 817"/>
                <a:gd name="T94" fmla="*/ 3839 w 3793"/>
                <a:gd name="T95" fmla="*/ 331 h 817"/>
                <a:gd name="T96" fmla="*/ 3861 w 3793"/>
                <a:gd name="T97" fmla="*/ 324 h 817"/>
                <a:gd name="T98" fmla="*/ 3886 w 3793"/>
                <a:gd name="T99" fmla="*/ 325 h 817"/>
                <a:gd name="T100" fmla="*/ 3905 w 3793"/>
                <a:gd name="T101" fmla="*/ 332 h 817"/>
                <a:gd name="T102" fmla="*/ 3947 w 3793"/>
                <a:gd name="T103" fmla="*/ 385 h 8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793" h="817">
                  <a:moveTo>
                    <a:pt x="0" y="0"/>
                  </a:moveTo>
                  <a:lnTo>
                    <a:pt x="1324" y="135"/>
                  </a:lnTo>
                  <a:lnTo>
                    <a:pt x="1335" y="137"/>
                  </a:lnTo>
                  <a:lnTo>
                    <a:pt x="1344" y="142"/>
                  </a:lnTo>
                  <a:lnTo>
                    <a:pt x="1353" y="149"/>
                  </a:lnTo>
                  <a:lnTo>
                    <a:pt x="1359" y="158"/>
                  </a:lnTo>
                  <a:lnTo>
                    <a:pt x="1363" y="168"/>
                  </a:lnTo>
                  <a:lnTo>
                    <a:pt x="1527" y="741"/>
                  </a:lnTo>
                  <a:lnTo>
                    <a:pt x="1530" y="747"/>
                  </a:lnTo>
                  <a:lnTo>
                    <a:pt x="1534" y="751"/>
                  </a:lnTo>
                  <a:lnTo>
                    <a:pt x="1541" y="752"/>
                  </a:lnTo>
                  <a:lnTo>
                    <a:pt x="1547" y="751"/>
                  </a:lnTo>
                  <a:lnTo>
                    <a:pt x="1553" y="746"/>
                  </a:lnTo>
                  <a:lnTo>
                    <a:pt x="1555" y="741"/>
                  </a:lnTo>
                  <a:lnTo>
                    <a:pt x="1617" y="519"/>
                  </a:lnTo>
                  <a:lnTo>
                    <a:pt x="1621" y="508"/>
                  </a:lnTo>
                  <a:lnTo>
                    <a:pt x="1628" y="498"/>
                  </a:lnTo>
                  <a:lnTo>
                    <a:pt x="1638" y="492"/>
                  </a:lnTo>
                  <a:lnTo>
                    <a:pt x="1648" y="487"/>
                  </a:lnTo>
                  <a:lnTo>
                    <a:pt x="1661" y="485"/>
                  </a:lnTo>
                  <a:lnTo>
                    <a:pt x="2450" y="486"/>
                  </a:lnTo>
                  <a:lnTo>
                    <a:pt x="2461" y="487"/>
                  </a:lnTo>
                  <a:lnTo>
                    <a:pt x="2472" y="492"/>
                  </a:lnTo>
                  <a:lnTo>
                    <a:pt x="2481" y="498"/>
                  </a:lnTo>
                  <a:lnTo>
                    <a:pt x="2488" y="507"/>
                  </a:lnTo>
                  <a:lnTo>
                    <a:pt x="2493" y="518"/>
                  </a:lnTo>
                  <a:lnTo>
                    <a:pt x="2573" y="785"/>
                  </a:lnTo>
                  <a:lnTo>
                    <a:pt x="2578" y="797"/>
                  </a:lnTo>
                  <a:lnTo>
                    <a:pt x="2586" y="806"/>
                  </a:lnTo>
                  <a:lnTo>
                    <a:pt x="2597" y="813"/>
                  </a:lnTo>
                  <a:lnTo>
                    <a:pt x="2609" y="817"/>
                  </a:lnTo>
                  <a:lnTo>
                    <a:pt x="2622" y="817"/>
                  </a:lnTo>
                  <a:lnTo>
                    <a:pt x="2633" y="814"/>
                  </a:lnTo>
                  <a:lnTo>
                    <a:pt x="2645" y="807"/>
                  </a:lnTo>
                  <a:lnTo>
                    <a:pt x="2653" y="799"/>
                  </a:lnTo>
                  <a:lnTo>
                    <a:pt x="2659" y="787"/>
                  </a:lnTo>
                  <a:lnTo>
                    <a:pt x="2749" y="522"/>
                  </a:lnTo>
                  <a:lnTo>
                    <a:pt x="2754" y="511"/>
                  </a:lnTo>
                  <a:lnTo>
                    <a:pt x="2760" y="502"/>
                  </a:lnTo>
                  <a:lnTo>
                    <a:pt x="2770" y="496"/>
                  </a:lnTo>
                  <a:lnTo>
                    <a:pt x="2780" y="492"/>
                  </a:lnTo>
                  <a:lnTo>
                    <a:pt x="2792" y="491"/>
                  </a:lnTo>
                  <a:lnTo>
                    <a:pt x="2920" y="492"/>
                  </a:lnTo>
                  <a:lnTo>
                    <a:pt x="2930" y="493"/>
                  </a:lnTo>
                  <a:lnTo>
                    <a:pt x="2940" y="497"/>
                  </a:lnTo>
                  <a:lnTo>
                    <a:pt x="2949" y="502"/>
                  </a:lnTo>
                  <a:lnTo>
                    <a:pt x="2955" y="509"/>
                  </a:lnTo>
                  <a:lnTo>
                    <a:pt x="3030" y="603"/>
                  </a:lnTo>
                  <a:lnTo>
                    <a:pt x="3031" y="604"/>
                  </a:lnTo>
                  <a:lnTo>
                    <a:pt x="3117" y="722"/>
                  </a:lnTo>
                  <a:lnTo>
                    <a:pt x="3125" y="730"/>
                  </a:lnTo>
                  <a:lnTo>
                    <a:pt x="3135" y="736"/>
                  </a:lnTo>
                  <a:lnTo>
                    <a:pt x="3145" y="739"/>
                  </a:lnTo>
                  <a:lnTo>
                    <a:pt x="3157" y="740"/>
                  </a:lnTo>
                  <a:lnTo>
                    <a:pt x="3168" y="737"/>
                  </a:lnTo>
                  <a:lnTo>
                    <a:pt x="3179" y="732"/>
                  </a:lnTo>
                  <a:lnTo>
                    <a:pt x="3188" y="725"/>
                  </a:lnTo>
                  <a:lnTo>
                    <a:pt x="3193" y="715"/>
                  </a:lnTo>
                  <a:lnTo>
                    <a:pt x="3233" y="635"/>
                  </a:lnTo>
                  <a:lnTo>
                    <a:pt x="3240" y="625"/>
                  </a:lnTo>
                  <a:lnTo>
                    <a:pt x="3250" y="616"/>
                  </a:lnTo>
                  <a:lnTo>
                    <a:pt x="3261" y="612"/>
                  </a:lnTo>
                  <a:lnTo>
                    <a:pt x="3274" y="610"/>
                  </a:lnTo>
                  <a:lnTo>
                    <a:pt x="3286" y="612"/>
                  </a:lnTo>
                  <a:lnTo>
                    <a:pt x="3297" y="616"/>
                  </a:lnTo>
                  <a:lnTo>
                    <a:pt x="3307" y="625"/>
                  </a:lnTo>
                  <a:lnTo>
                    <a:pt x="3315" y="635"/>
                  </a:lnTo>
                  <a:lnTo>
                    <a:pt x="3346" y="700"/>
                  </a:lnTo>
                  <a:lnTo>
                    <a:pt x="3353" y="710"/>
                  </a:lnTo>
                  <a:lnTo>
                    <a:pt x="3362" y="718"/>
                  </a:lnTo>
                  <a:lnTo>
                    <a:pt x="3374" y="723"/>
                  </a:lnTo>
                  <a:lnTo>
                    <a:pt x="3386" y="725"/>
                  </a:lnTo>
                  <a:lnTo>
                    <a:pt x="3399" y="723"/>
                  </a:lnTo>
                  <a:lnTo>
                    <a:pt x="3410" y="718"/>
                  </a:lnTo>
                  <a:lnTo>
                    <a:pt x="3420" y="710"/>
                  </a:lnTo>
                  <a:lnTo>
                    <a:pt x="3427" y="700"/>
                  </a:lnTo>
                  <a:lnTo>
                    <a:pt x="3459" y="635"/>
                  </a:lnTo>
                  <a:lnTo>
                    <a:pt x="3467" y="625"/>
                  </a:lnTo>
                  <a:lnTo>
                    <a:pt x="3476" y="616"/>
                  </a:lnTo>
                  <a:lnTo>
                    <a:pt x="3488" y="612"/>
                  </a:lnTo>
                  <a:lnTo>
                    <a:pt x="3499" y="610"/>
                  </a:lnTo>
                  <a:lnTo>
                    <a:pt x="3511" y="612"/>
                  </a:lnTo>
                  <a:lnTo>
                    <a:pt x="3523" y="616"/>
                  </a:lnTo>
                  <a:lnTo>
                    <a:pt x="3532" y="625"/>
                  </a:lnTo>
                  <a:lnTo>
                    <a:pt x="3540" y="635"/>
                  </a:lnTo>
                  <a:lnTo>
                    <a:pt x="3572" y="700"/>
                  </a:lnTo>
                  <a:lnTo>
                    <a:pt x="3579" y="710"/>
                  </a:lnTo>
                  <a:lnTo>
                    <a:pt x="3589" y="718"/>
                  </a:lnTo>
                  <a:lnTo>
                    <a:pt x="3600" y="723"/>
                  </a:lnTo>
                  <a:lnTo>
                    <a:pt x="3613" y="725"/>
                  </a:lnTo>
                  <a:lnTo>
                    <a:pt x="3625" y="723"/>
                  </a:lnTo>
                  <a:lnTo>
                    <a:pt x="3636" y="718"/>
                  </a:lnTo>
                  <a:lnTo>
                    <a:pt x="3646" y="710"/>
                  </a:lnTo>
                  <a:lnTo>
                    <a:pt x="3653" y="700"/>
                  </a:lnTo>
                  <a:lnTo>
                    <a:pt x="3682" y="640"/>
                  </a:lnTo>
                  <a:lnTo>
                    <a:pt x="3689" y="631"/>
                  </a:lnTo>
                  <a:lnTo>
                    <a:pt x="3699" y="623"/>
                  </a:lnTo>
                  <a:lnTo>
                    <a:pt x="3710" y="618"/>
                  </a:lnTo>
                  <a:lnTo>
                    <a:pt x="3722" y="617"/>
                  </a:lnTo>
                  <a:lnTo>
                    <a:pt x="3734" y="620"/>
                  </a:lnTo>
                  <a:lnTo>
                    <a:pt x="3745" y="626"/>
                  </a:lnTo>
                  <a:lnTo>
                    <a:pt x="3753" y="634"/>
                  </a:lnTo>
                  <a:lnTo>
                    <a:pt x="3759" y="645"/>
                  </a:lnTo>
                  <a:lnTo>
                    <a:pt x="3793" y="735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/>
            </a:p>
          </p:txBody>
        </p:sp>
        <p:sp>
          <p:nvSpPr>
            <p:cNvPr id="174149" name="Freeform 69">
              <a:extLst>
                <a:ext uri="{FF2B5EF4-FFF2-40B4-BE49-F238E27FC236}">
                  <a16:creationId xmlns:a16="http://schemas.microsoft.com/office/drawing/2014/main" id="{5AD36941-8FF3-414D-B5B2-9DA3D32D4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1366"/>
              <a:ext cx="3947" cy="430"/>
            </a:xfrm>
            <a:custGeom>
              <a:avLst/>
              <a:gdLst>
                <a:gd name="T0" fmla="*/ 1382 w 3793"/>
                <a:gd name="T1" fmla="*/ 359 h 821"/>
                <a:gd name="T2" fmla="*/ 1405 w 3793"/>
                <a:gd name="T3" fmla="*/ 355 h 821"/>
                <a:gd name="T4" fmla="*/ 1420 w 3793"/>
                <a:gd name="T5" fmla="*/ 345 h 821"/>
                <a:gd name="T6" fmla="*/ 1589 w 3793"/>
                <a:gd name="T7" fmla="*/ 147 h 821"/>
                <a:gd name="T8" fmla="*/ 1601 w 3793"/>
                <a:gd name="T9" fmla="*/ 143 h 821"/>
                <a:gd name="T10" fmla="*/ 1620 w 3793"/>
                <a:gd name="T11" fmla="*/ 143 h 821"/>
                <a:gd name="T12" fmla="*/ 1640 w 3793"/>
                <a:gd name="T13" fmla="*/ 149 h 821"/>
                <a:gd name="T14" fmla="*/ 1693 w 3793"/>
                <a:gd name="T15" fmla="*/ 175 h 821"/>
                <a:gd name="T16" fmla="*/ 1716 w 3793"/>
                <a:gd name="T17" fmla="*/ 178 h 821"/>
                <a:gd name="T18" fmla="*/ 2758 w 3793"/>
                <a:gd name="T19" fmla="*/ 177 h 821"/>
                <a:gd name="T20" fmla="*/ 2777 w 3793"/>
                <a:gd name="T21" fmla="*/ 172 h 821"/>
                <a:gd name="T22" fmla="*/ 2790 w 3793"/>
                <a:gd name="T23" fmla="*/ 162 h 821"/>
                <a:gd name="T24" fmla="*/ 2901 w 3793"/>
                <a:gd name="T25" fmla="*/ 10 h 821"/>
                <a:gd name="T26" fmla="*/ 2918 w 3793"/>
                <a:gd name="T27" fmla="*/ 3 h 821"/>
                <a:gd name="T28" fmla="*/ 2940 w 3793"/>
                <a:gd name="T29" fmla="*/ 0 h 821"/>
                <a:gd name="T30" fmla="*/ 3021 w 3793"/>
                <a:gd name="T31" fmla="*/ 1 h 821"/>
                <a:gd name="T32" fmla="*/ 3043 w 3793"/>
                <a:gd name="T33" fmla="*/ 8 h 821"/>
                <a:gd name="T34" fmla="*/ 3130 w 3793"/>
                <a:gd name="T35" fmla="*/ 96 h 821"/>
                <a:gd name="T36" fmla="*/ 3147 w 3793"/>
                <a:gd name="T37" fmla="*/ 106 h 821"/>
                <a:gd name="T38" fmla="*/ 3172 w 3793"/>
                <a:gd name="T39" fmla="*/ 110 h 821"/>
                <a:gd name="T40" fmla="*/ 3197 w 3793"/>
                <a:gd name="T41" fmla="*/ 106 h 821"/>
                <a:gd name="T42" fmla="*/ 3214 w 3793"/>
                <a:gd name="T43" fmla="*/ 97 h 821"/>
                <a:gd name="T44" fmla="*/ 3254 w 3793"/>
                <a:gd name="T45" fmla="*/ 58 h 821"/>
                <a:gd name="T46" fmla="*/ 3276 w 3793"/>
                <a:gd name="T47" fmla="*/ 51 h 821"/>
                <a:gd name="T48" fmla="*/ 3302 w 3793"/>
                <a:gd name="T49" fmla="*/ 51 h 821"/>
                <a:gd name="T50" fmla="*/ 3324 w 3793"/>
                <a:gd name="T51" fmla="*/ 58 h 821"/>
                <a:gd name="T52" fmla="*/ 3364 w 3793"/>
                <a:gd name="T53" fmla="*/ 97 h 821"/>
                <a:gd name="T54" fmla="*/ 3382 w 3793"/>
                <a:gd name="T55" fmla="*/ 107 h 821"/>
                <a:gd name="T56" fmla="*/ 3407 w 3793"/>
                <a:gd name="T57" fmla="*/ 111 h 821"/>
                <a:gd name="T58" fmla="*/ 3431 w 3793"/>
                <a:gd name="T59" fmla="*/ 107 h 821"/>
                <a:gd name="T60" fmla="*/ 3450 w 3793"/>
                <a:gd name="T61" fmla="*/ 97 h 821"/>
                <a:gd name="T62" fmla="*/ 3489 w 3793"/>
                <a:gd name="T63" fmla="*/ 58 h 821"/>
                <a:gd name="T64" fmla="*/ 3511 w 3793"/>
                <a:gd name="T65" fmla="*/ 51 h 821"/>
                <a:gd name="T66" fmla="*/ 3537 w 3793"/>
                <a:gd name="T67" fmla="*/ 51 h 821"/>
                <a:gd name="T68" fmla="*/ 3559 w 3793"/>
                <a:gd name="T69" fmla="*/ 58 h 821"/>
                <a:gd name="T70" fmla="*/ 3599 w 3793"/>
                <a:gd name="T71" fmla="*/ 97 h 821"/>
                <a:gd name="T72" fmla="*/ 3617 w 3793"/>
                <a:gd name="T73" fmla="*/ 107 h 821"/>
                <a:gd name="T74" fmla="*/ 3641 w 3793"/>
                <a:gd name="T75" fmla="*/ 111 h 821"/>
                <a:gd name="T76" fmla="*/ 3666 w 3793"/>
                <a:gd name="T77" fmla="*/ 107 h 821"/>
                <a:gd name="T78" fmla="*/ 3684 w 3793"/>
                <a:gd name="T79" fmla="*/ 97 h 821"/>
                <a:gd name="T80" fmla="*/ 3724 w 3793"/>
                <a:gd name="T81" fmla="*/ 58 h 821"/>
                <a:gd name="T82" fmla="*/ 3746 w 3793"/>
                <a:gd name="T83" fmla="*/ 51 h 821"/>
                <a:gd name="T84" fmla="*/ 3772 w 3793"/>
                <a:gd name="T85" fmla="*/ 51 h 821"/>
                <a:gd name="T86" fmla="*/ 3794 w 3793"/>
                <a:gd name="T87" fmla="*/ 58 h 821"/>
                <a:gd name="T88" fmla="*/ 3831 w 3793"/>
                <a:gd name="T89" fmla="*/ 94 h 821"/>
                <a:gd name="T90" fmla="*/ 3849 w 3793"/>
                <a:gd name="T91" fmla="*/ 103 h 821"/>
                <a:gd name="T92" fmla="*/ 3873 w 3793"/>
                <a:gd name="T93" fmla="*/ 106 h 821"/>
                <a:gd name="T94" fmla="*/ 3897 w 3793"/>
                <a:gd name="T95" fmla="*/ 102 h 821"/>
                <a:gd name="T96" fmla="*/ 3912 w 3793"/>
                <a:gd name="T97" fmla="*/ 92 h 8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93" h="821">
                  <a:moveTo>
                    <a:pt x="0" y="821"/>
                  </a:moveTo>
                  <a:lnTo>
                    <a:pt x="1328" y="685"/>
                  </a:lnTo>
                  <a:lnTo>
                    <a:pt x="1340" y="683"/>
                  </a:lnTo>
                  <a:lnTo>
                    <a:pt x="1350" y="677"/>
                  </a:lnTo>
                  <a:lnTo>
                    <a:pt x="1359" y="668"/>
                  </a:lnTo>
                  <a:lnTo>
                    <a:pt x="1365" y="658"/>
                  </a:lnTo>
                  <a:lnTo>
                    <a:pt x="1523" y="287"/>
                  </a:lnTo>
                  <a:lnTo>
                    <a:pt x="1527" y="281"/>
                  </a:lnTo>
                  <a:lnTo>
                    <a:pt x="1533" y="276"/>
                  </a:lnTo>
                  <a:lnTo>
                    <a:pt x="1539" y="273"/>
                  </a:lnTo>
                  <a:lnTo>
                    <a:pt x="1547" y="271"/>
                  </a:lnTo>
                  <a:lnTo>
                    <a:pt x="1557" y="273"/>
                  </a:lnTo>
                  <a:lnTo>
                    <a:pt x="1567" y="277"/>
                  </a:lnTo>
                  <a:lnTo>
                    <a:pt x="1576" y="284"/>
                  </a:lnTo>
                  <a:lnTo>
                    <a:pt x="1618" y="326"/>
                  </a:lnTo>
                  <a:lnTo>
                    <a:pt x="1627" y="334"/>
                  </a:lnTo>
                  <a:lnTo>
                    <a:pt x="1638" y="338"/>
                  </a:lnTo>
                  <a:lnTo>
                    <a:pt x="1649" y="339"/>
                  </a:lnTo>
                  <a:lnTo>
                    <a:pt x="2638" y="339"/>
                  </a:lnTo>
                  <a:lnTo>
                    <a:pt x="2650" y="338"/>
                  </a:lnTo>
                  <a:lnTo>
                    <a:pt x="2659" y="334"/>
                  </a:lnTo>
                  <a:lnTo>
                    <a:pt x="2669" y="328"/>
                  </a:lnTo>
                  <a:lnTo>
                    <a:pt x="2675" y="320"/>
                  </a:lnTo>
                  <a:lnTo>
                    <a:pt x="2681" y="310"/>
                  </a:lnTo>
                  <a:lnTo>
                    <a:pt x="2783" y="30"/>
                  </a:lnTo>
                  <a:lnTo>
                    <a:pt x="2788" y="19"/>
                  </a:lnTo>
                  <a:lnTo>
                    <a:pt x="2796" y="11"/>
                  </a:lnTo>
                  <a:lnTo>
                    <a:pt x="2804" y="5"/>
                  </a:lnTo>
                  <a:lnTo>
                    <a:pt x="2815" y="1"/>
                  </a:lnTo>
                  <a:lnTo>
                    <a:pt x="2825" y="0"/>
                  </a:lnTo>
                  <a:lnTo>
                    <a:pt x="2890" y="0"/>
                  </a:lnTo>
                  <a:lnTo>
                    <a:pt x="2903" y="2"/>
                  </a:lnTo>
                  <a:lnTo>
                    <a:pt x="2914" y="7"/>
                  </a:lnTo>
                  <a:lnTo>
                    <a:pt x="2924" y="15"/>
                  </a:lnTo>
                  <a:lnTo>
                    <a:pt x="2930" y="25"/>
                  </a:lnTo>
                  <a:lnTo>
                    <a:pt x="3008" y="184"/>
                  </a:lnTo>
                  <a:lnTo>
                    <a:pt x="3015" y="194"/>
                  </a:lnTo>
                  <a:lnTo>
                    <a:pt x="3024" y="203"/>
                  </a:lnTo>
                  <a:lnTo>
                    <a:pt x="3036" y="208"/>
                  </a:lnTo>
                  <a:lnTo>
                    <a:pt x="3048" y="210"/>
                  </a:lnTo>
                  <a:lnTo>
                    <a:pt x="3060" y="208"/>
                  </a:lnTo>
                  <a:lnTo>
                    <a:pt x="3072" y="203"/>
                  </a:lnTo>
                  <a:lnTo>
                    <a:pt x="3081" y="194"/>
                  </a:lnTo>
                  <a:lnTo>
                    <a:pt x="3089" y="185"/>
                  </a:lnTo>
                  <a:lnTo>
                    <a:pt x="3121" y="121"/>
                  </a:lnTo>
                  <a:lnTo>
                    <a:pt x="3127" y="110"/>
                  </a:lnTo>
                  <a:lnTo>
                    <a:pt x="3137" y="102"/>
                  </a:lnTo>
                  <a:lnTo>
                    <a:pt x="3148" y="98"/>
                  </a:lnTo>
                  <a:lnTo>
                    <a:pt x="3161" y="96"/>
                  </a:lnTo>
                  <a:lnTo>
                    <a:pt x="3173" y="98"/>
                  </a:lnTo>
                  <a:lnTo>
                    <a:pt x="3185" y="102"/>
                  </a:lnTo>
                  <a:lnTo>
                    <a:pt x="3194" y="110"/>
                  </a:lnTo>
                  <a:lnTo>
                    <a:pt x="3201" y="121"/>
                  </a:lnTo>
                  <a:lnTo>
                    <a:pt x="3233" y="186"/>
                  </a:lnTo>
                  <a:lnTo>
                    <a:pt x="3240" y="195"/>
                  </a:lnTo>
                  <a:lnTo>
                    <a:pt x="3250" y="204"/>
                  </a:lnTo>
                  <a:lnTo>
                    <a:pt x="3261" y="209"/>
                  </a:lnTo>
                  <a:lnTo>
                    <a:pt x="3274" y="211"/>
                  </a:lnTo>
                  <a:lnTo>
                    <a:pt x="3286" y="209"/>
                  </a:lnTo>
                  <a:lnTo>
                    <a:pt x="3297" y="204"/>
                  </a:lnTo>
                  <a:lnTo>
                    <a:pt x="3307" y="195"/>
                  </a:lnTo>
                  <a:lnTo>
                    <a:pt x="3315" y="186"/>
                  </a:lnTo>
                  <a:lnTo>
                    <a:pt x="3346" y="121"/>
                  </a:lnTo>
                  <a:lnTo>
                    <a:pt x="3353" y="110"/>
                  </a:lnTo>
                  <a:lnTo>
                    <a:pt x="3362" y="102"/>
                  </a:lnTo>
                  <a:lnTo>
                    <a:pt x="3374" y="98"/>
                  </a:lnTo>
                  <a:lnTo>
                    <a:pt x="3386" y="96"/>
                  </a:lnTo>
                  <a:lnTo>
                    <a:pt x="3399" y="98"/>
                  </a:lnTo>
                  <a:lnTo>
                    <a:pt x="3410" y="102"/>
                  </a:lnTo>
                  <a:lnTo>
                    <a:pt x="3420" y="110"/>
                  </a:lnTo>
                  <a:lnTo>
                    <a:pt x="3427" y="121"/>
                  </a:lnTo>
                  <a:lnTo>
                    <a:pt x="3459" y="186"/>
                  </a:lnTo>
                  <a:lnTo>
                    <a:pt x="3467" y="195"/>
                  </a:lnTo>
                  <a:lnTo>
                    <a:pt x="3476" y="204"/>
                  </a:lnTo>
                  <a:lnTo>
                    <a:pt x="3488" y="209"/>
                  </a:lnTo>
                  <a:lnTo>
                    <a:pt x="3499" y="211"/>
                  </a:lnTo>
                  <a:lnTo>
                    <a:pt x="3511" y="209"/>
                  </a:lnTo>
                  <a:lnTo>
                    <a:pt x="3523" y="204"/>
                  </a:lnTo>
                  <a:lnTo>
                    <a:pt x="3532" y="195"/>
                  </a:lnTo>
                  <a:lnTo>
                    <a:pt x="3540" y="186"/>
                  </a:lnTo>
                  <a:lnTo>
                    <a:pt x="3572" y="121"/>
                  </a:lnTo>
                  <a:lnTo>
                    <a:pt x="3579" y="110"/>
                  </a:lnTo>
                  <a:lnTo>
                    <a:pt x="3589" y="102"/>
                  </a:lnTo>
                  <a:lnTo>
                    <a:pt x="3600" y="98"/>
                  </a:lnTo>
                  <a:lnTo>
                    <a:pt x="3613" y="96"/>
                  </a:lnTo>
                  <a:lnTo>
                    <a:pt x="3625" y="98"/>
                  </a:lnTo>
                  <a:lnTo>
                    <a:pt x="3636" y="102"/>
                  </a:lnTo>
                  <a:lnTo>
                    <a:pt x="3646" y="110"/>
                  </a:lnTo>
                  <a:lnTo>
                    <a:pt x="3653" y="121"/>
                  </a:lnTo>
                  <a:lnTo>
                    <a:pt x="3682" y="180"/>
                  </a:lnTo>
                  <a:lnTo>
                    <a:pt x="3689" y="190"/>
                  </a:lnTo>
                  <a:lnTo>
                    <a:pt x="3699" y="197"/>
                  </a:lnTo>
                  <a:lnTo>
                    <a:pt x="3710" y="202"/>
                  </a:lnTo>
                  <a:lnTo>
                    <a:pt x="3722" y="203"/>
                  </a:lnTo>
                  <a:lnTo>
                    <a:pt x="3734" y="200"/>
                  </a:lnTo>
                  <a:lnTo>
                    <a:pt x="3745" y="194"/>
                  </a:lnTo>
                  <a:lnTo>
                    <a:pt x="3753" y="187"/>
                  </a:lnTo>
                  <a:lnTo>
                    <a:pt x="3759" y="175"/>
                  </a:lnTo>
                  <a:lnTo>
                    <a:pt x="3793" y="85"/>
                  </a:lnTo>
                </a:path>
              </a:pathLst>
            </a:custGeom>
            <a:noFill/>
            <a:ln w="381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013644661"/>
      </p:ext>
    </p:extLst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3C1375-B236-2740-8BAA-91E4EFBC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Ef 5:18-33 TPNT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58FBC6-2574-234A-9EE8-60687367A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5348034"/>
          </a:xfrm>
        </p:spPr>
        <p:txBody>
          <a:bodyPr>
            <a:noAutofit/>
          </a:bodyPr>
          <a:lstStyle/>
          <a:p>
            <a:r>
              <a:rPr lang="pl-PL" sz="1800" b="1" i="0" baseline="30000" dirty="0"/>
              <a:t>(18) </a:t>
            </a:r>
            <a:r>
              <a:rPr lang="pl-PL" sz="1800" i="0" dirty="0"/>
              <a:t>I nie upijajcie się winem, w którym jest rozwiązłość, ale bądźcie napełniani w duchu,</a:t>
            </a:r>
            <a:r>
              <a:rPr lang="pl-PL" sz="1800" b="1" i="0" baseline="30000" dirty="0"/>
              <a:t> (19)</a:t>
            </a:r>
            <a:r>
              <a:rPr lang="pl-PL" sz="1800" i="0" dirty="0"/>
              <a:t> rozmawiając ze sobą przez psalmy i hymny, i pieśni duchowe, śpiewając i grając w swoim sercu Panu,</a:t>
            </a:r>
            <a:r>
              <a:rPr lang="pl-PL" sz="1800" b="1" i="0" baseline="30000" dirty="0"/>
              <a:t> (20)</a:t>
            </a:r>
            <a:r>
              <a:rPr lang="pl-PL" sz="1800" i="0" dirty="0"/>
              <a:t> dziękując zawsze za wszystko, w imieniu Pana naszego Jezusa Chrystusa, Bogu i Ojcu,</a:t>
            </a:r>
            <a:r>
              <a:rPr lang="pl-PL" sz="1800" b="1" i="0" baseline="30000" dirty="0"/>
              <a:t> (21)</a:t>
            </a:r>
            <a:r>
              <a:rPr lang="pl-PL" sz="1800" i="0" dirty="0"/>
              <a:t> ulegając jedni drugim w bojaźni Bożej.</a:t>
            </a:r>
            <a:r>
              <a:rPr lang="pl-PL" sz="1800" b="1" i="0" baseline="30000" dirty="0"/>
              <a:t> </a:t>
            </a:r>
            <a:endParaRPr lang="pl-PL" sz="1800" i="0" dirty="0"/>
          </a:p>
          <a:p>
            <a:r>
              <a:rPr lang="pl-PL" sz="1800" b="1" i="0" baseline="30000" dirty="0"/>
              <a:t>(22) </a:t>
            </a:r>
            <a:r>
              <a:rPr lang="pl-PL" sz="1800" i="0" dirty="0"/>
              <a:t>Żony, bądźcie uległe swoim mężom, jak Panu, </a:t>
            </a:r>
            <a:r>
              <a:rPr lang="pl-PL" sz="1800" b="1" i="0" baseline="30000" dirty="0"/>
              <a:t>(23) </a:t>
            </a:r>
            <a:r>
              <a:rPr lang="pl-PL" sz="1800" i="0" dirty="0"/>
              <a:t>mąż bowiem jest głową żony, jak Chrystus głową Kościoła, On też jest Zbawicielem ciała.</a:t>
            </a:r>
            <a:r>
              <a:rPr lang="pl-PL" sz="1800" b="1" i="0" baseline="30000" dirty="0"/>
              <a:t> (24) </a:t>
            </a:r>
            <a:r>
              <a:rPr lang="pl-PL" sz="1800" i="0" dirty="0"/>
              <a:t>Ale tak, jak Kościół uległy jest Chrystusowi, tak i żony własnym mężom we wszystkim.</a:t>
            </a:r>
          </a:p>
          <a:p>
            <a:r>
              <a:rPr lang="pl-PL" sz="1800" b="1" i="0" baseline="30000" dirty="0"/>
              <a:t>(25) </a:t>
            </a:r>
            <a:r>
              <a:rPr lang="pl-PL" sz="1800" i="0" dirty="0"/>
              <a:t>Mężowie, miłujcie swoje żony, tak jak i Chrystus umiłował Kościół i wydał za niego samego siebie,</a:t>
            </a:r>
            <a:r>
              <a:rPr lang="pl-PL" sz="1800" b="1" i="0" baseline="30000" dirty="0"/>
              <a:t> (26) </a:t>
            </a:r>
            <a:r>
              <a:rPr lang="pl-PL" sz="1800" i="0" dirty="0"/>
              <a:t>aby go uświęcić, oczyszczając kąpielą wodną przez Słowo,</a:t>
            </a:r>
            <a:r>
              <a:rPr lang="pl-PL" sz="1800" b="1" i="0" baseline="30000" dirty="0"/>
              <a:t> (27) </a:t>
            </a:r>
            <a:r>
              <a:rPr lang="pl-PL" sz="1800" i="0" dirty="0"/>
              <a:t>aby postawić go przy sobie jako Kościół pełen chwały, nie mający plamy, ani zmarszczki, ani żadnych z tych rzeczy, ale żeby był święty i nienaganny.</a:t>
            </a:r>
          </a:p>
          <a:p>
            <a:r>
              <a:rPr lang="pl-PL" sz="1800" b="1" i="0" baseline="30000" dirty="0"/>
              <a:t>(28) </a:t>
            </a:r>
            <a:r>
              <a:rPr lang="pl-PL" sz="1800" i="0" dirty="0"/>
              <a:t>Tak też mężowie powinni miłować swoje żony, jak swoje ciała; kto miłuje swoją żonę, samego siebie miłuje.</a:t>
            </a:r>
            <a:r>
              <a:rPr lang="pl-PL" sz="1800" b="1" i="0" baseline="30000" dirty="0"/>
              <a:t> (29) </a:t>
            </a:r>
            <a:r>
              <a:rPr lang="pl-PL" sz="1800" i="0" dirty="0"/>
              <a:t>Albowiem nikt nigdy swojego ciała nie miał w nienawiści, ale je żywi i ogrzewa, tak jak i Pan Kościół,</a:t>
            </a:r>
            <a:r>
              <a:rPr lang="pl-PL" sz="1800" b="1" i="0" baseline="30000" dirty="0"/>
              <a:t> (30) </a:t>
            </a:r>
            <a:r>
              <a:rPr lang="pl-PL" sz="1800" i="0" dirty="0"/>
              <a:t>bo jesteśmy członkami Jego ciała, z Jego ciała i z Jego kości.</a:t>
            </a:r>
            <a:r>
              <a:rPr lang="pl-PL" sz="1800" b="1" i="0" baseline="30000" dirty="0"/>
              <a:t> (31) </a:t>
            </a:r>
            <a:r>
              <a:rPr lang="pl-PL" sz="1800" i="0" dirty="0"/>
              <a:t>Z tego względu opuści człowiek swojego ojca i matkę, i zostanie złączony ze swoją żoną, i będą dwoje jednym ciałem.</a:t>
            </a:r>
          </a:p>
          <a:p>
            <a:r>
              <a:rPr lang="pl-PL" sz="1800" b="1" i="0" baseline="30000" dirty="0"/>
              <a:t>(32) </a:t>
            </a:r>
            <a:r>
              <a:rPr lang="pl-PL" sz="1800" i="0" u="sng" dirty="0"/>
              <a:t>Tajemnica to wielka; ja jednak mówię to w odniesieniu do Chrystusa i w odniesieniu do Kościoła</a:t>
            </a:r>
            <a:r>
              <a:rPr lang="pl-PL" sz="1800" i="0" dirty="0"/>
              <a:t>.</a:t>
            </a:r>
          </a:p>
          <a:p>
            <a:r>
              <a:rPr lang="pl-PL" sz="1800" b="1" i="0" baseline="30000" dirty="0"/>
              <a:t>(33) </a:t>
            </a:r>
            <a:r>
              <a:rPr lang="pl-PL" sz="1800" i="0" dirty="0"/>
              <a:t>Jednakże niech każdy z was z osobna miłuje swoją żonę jak siebie samego, a żona niech ma głęboki respekt wobec swojego męża.</a:t>
            </a:r>
          </a:p>
        </p:txBody>
      </p:sp>
    </p:spTree>
    <p:extLst>
      <p:ext uri="{BB962C8B-B14F-4D97-AF65-F5344CB8AC3E}">
        <p14:creationId xmlns:p14="http://schemas.microsoft.com/office/powerpoint/2010/main" val="422065531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3C1375-B236-2740-8BAA-91E4EFBC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Fakty o Chrystusie i Kościele - Ef 5:18-33 TPNT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58FBC6-2574-234A-9EE8-60687367A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534803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i="0" baseline="30000" dirty="0"/>
              <a:t>(23)</a:t>
            </a:r>
            <a:r>
              <a:rPr lang="pl-PL" sz="1800" i="0" dirty="0"/>
              <a:t> (…) Chrystus głową Kościoła,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Chrystus jest Zbawicielem ciała.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Kościół uległy jest Chrystusowi we wszystkim.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i="0" baseline="30000" dirty="0"/>
              <a:t>(25) </a:t>
            </a:r>
            <a:r>
              <a:rPr lang="pl-PL" sz="1800" i="0" dirty="0"/>
              <a:t>Chrystus umiłował Kościół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Chrystus wydał za Kościół samego siebie,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Chrystus </a:t>
            </a:r>
            <a:r>
              <a:rPr lang="pl-PL" sz="1800" b="1" i="0" baseline="30000" dirty="0"/>
              <a:t>(26) </a:t>
            </a:r>
            <a:r>
              <a:rPr lang="pl-PL" sz="1800" i="0" dirty="0"/>
              <a:t>uświęca Kościół, oczyszczając go kąpielą wodną przez Słowo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Chrystus </a:t>
            </a:r>
            <a:r>
              <a:rPr lang="pl-PL" sz="1800" b="1" i="0" baseline="30000" dirty="0"/>
              <a:t>(27) </a:t>
            </a:r>
            <a:r>
              <a:rPr lang="pl-PL" sz="1800" i="0" dirty="0"/>
              <a:t>stawi przy sobie Kościół pełen chwały, nie mający plamy, ani zmarszczki, ani żadnych z tych rzeczy, ale żeby był święty i nienaganny.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Pan miłuje Kościół </a:t>
            </a:r>
            <a:r>
              <a:rPr lang="pl-PL" sz="1800" b="1" i="0" baseline="30000" dirty="0"/>
              <a:t>(28b) </a:t>
            </a:r>
            <a:r>
              <a:rPr lang="pl-PL" sz="1800" i="0" dirty="0"/>
              <a:t> jak swoje ciało;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i="0" baseline="30000" dirty="0"/>
              <a:t>(29) </a:t>
            </a:r>
            <a:r>
              <a:rPr lang="pl-PL" sz="1800" i="0" dirty="0"/>
              <a:t>Pan żywi Kościół jak swoje ciało, ogrzewa je</a:t>
            </a:r>
            <a:r>
              <a:rPr lang="pl-PL" sz="1800" b="1" i="0" baseline="30000" dirty="0"/>
              <a:t> (30) </a:t>
            </a:r>
            <a:r>
              <a:rPr lang="pl-PL" sz="1800" i="0" dirty="0"/>
              <a:t>bo jesteśmy członkami Jego ciała, z Jego ciała i z Jego kości.</a:t>
            </a:r>
          </a:p>
        </p:txBody>
      </p:sp>
    </p:spTree>
    <p:extLst>
      <p:ext uri="{BB962C8B-B14F-4D97-AF65-F5344CB8AC3E}">
        <p14:creationId xmlns:p14="http://schemas.microsoft.com/office/powerpoint/2010/main" val="304623716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238A77-92AA-2C46-916D-DBADC41E0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Panny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0C047F-FF0C-584A-A863-3848C10B8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5396417"/>
          </a:xfrm>
        </p:spPr>
        <p:txBody>
          <a:bodyPr>
            <a:normAutofit fontScale="92500" lnSpcReduction="10000"/>
          </a:bodyPr>
          <a:lstStyle/>
          <a:p>
            <a:r>
              <a:rPr lang="pl-PL" b="1" i="0" baseline="30000" dirty="0"/>
              <a:t>(1) </a:t>
            </a:r>
            <a:r>
              <a:rPr lang="pl-PL" i="0" dirty="0"/>
              <a:t>Wtedy królestwo niebieskie będzie podobne do dziesięciu dziewic, które wzięły swoje lampy i wyszły na spotkanie oblubieńca.</a:t>
            </a:r>
            <a:r>
              <a:rPr lang="pl-PL" b="1" i="0" baseline="30000" dirty="0"/>
              <a:t> (2) </a:t>
            </a:r>
            <a:r>
              <a:rPr lang="pl-PL" i="0" dirty="0"/>
              <a:t>Pięć z nich było mądrych, a pięć głupich.</a:t>
            </a:r>
            <a:r>
              <a:rPr lang="pl-PL" b="1" i="0" baseline="30000" dirty="0"/>
              <a:t> (3) </a:t>
            </a:r>
            <a:r>
              <a:rPr lang="pl-PL" i="0" dirty="0"/>
              <a:t>Te głupie, wziąwszy swoje lampy, nie wzięły ze sobą oliwy.</a:t>
            </a:r>
            <a:r>
              <a:rPr lang="pl-PL" b="1" i="0" baseline="30000" dirty="0"/>
              <a:t> (4) </a:t>
            </a:r>
            <a:r>
              <a:rPr lang="pl-PL" i="0" dirty="0"/>
              <a:t>Lecz mądre wraz z lampami zabrały oliwę w naczyniach.</a:t>
            </a:r>
            <a:r>
              <a:rPr lang="pl-PL" b="1" i="0" baseline="30000" dirty="0"/>
              <a:t> (5) </a:t>
            </a:r>
            <a:r>
              <a:rPr lang="pl-PL" i="0" dirty="0"/>
              <a:t>A gdy oblubieniec zwlekał </a:t>
            </a:r>
            <a:r>
              <a:rPr lang="pl-PL" dirty="0"/>
              <a:t>z przyjściem</a:t>
            </a:r>
            <a:r>
              <a:rPr lang="pl-PL" i="0" dirty="0"/>
              <a:t>, wszystkie zmorzył sen i zasnęły.</a:t>
            </a:r>
            <a:r>
              <a:rPr lang="pl-PL" b="1" i="0" baseline="30000" dirty="0"/>
              <a:t> </a:t>
            </a:r>
          </a:p>
          <a:p>
            <a:r>
              <a:rPr lang="pl-PL" b="1" i="0" baseline="30000" dirty="0"/>
              <a:t>(6) </a:t>
            </a:r>
            <a:r>
              <a:rPr lang="pl-PL" i="0" dirty="0"/>
              <a:t>O północy zaś rozległ się krzyk: Oblubieniec idzie, wyjdźcie mu na spotkanie!</a:t>
            </a:r>
            <a:r>
              <a:rPr lang="pl-PL" b="1" i="0" baseline="30000" dirty="0"/>
              <a:t> (7) </a:t>
            </a:r>
            <a:r>
              <a:rPr lang="pl-PL" i="0" dirty="0"/>
              <a:t>Wtedy wstały wszystkie te dziewice i przygotowały swoje lampy.</a:t>
            </a:r>
            <a:r>
              <a:rPr lang="pl-PL" b="1" i="0" baseline="30000" dirty="0"/>
              <a:t> (8) </a:t>
            </a:r>
            <a:r>
              <a:rPr lang="pl-PL" i="0" dirty="0"/>
              <a:t>A głupie powiedziały do mądrych: Dajcie nam ze swej oliwy, bo nasze lampy gasną.</a:t>
            </a:r>
            <a:r>
              <a:rPr lang="pl-PL" b="1" i="0" baseline="30000" dirty="0"/>
              <a:t> (9) </a:t>
            </a:r>
            <a:r>
              <a:rPr lang="pl-PL" i="0" dirty="0"/>
              <a:t>I odpowiedziały mądre: </a:t>
            </a:r>
            <a:r>
              <a:rPr lang="pl-PL" dirty="0"/>
              <a:t>Nie damy</a:t>
            </a:r>
            <a:r>
              <a:rPr lang="pl-PL" i="0" dirty="0"/>
              <a:t>, bo mogłoby i nam, i wam nie wystarczyć. Idźcie raczej do sprzedawców i kupcie sobie.</a:t>
            </a:r>
          </a:p>
          <a:p>
            <a:r>
              <a:rPr lang="pl-PL" b="1" i="0" baseline="30000" dirty="0"/>
              <a:t>(10) </a:t>
            </a:r>
            <a:r>
              <a:rPr lang="pl-PL" i="0" dirty="0"/>
              <a:t>A gdy odeszły kupić, nadszedł oblubieniec. Te, które były gotowe, weszły z nim na wesele i zamknięto drzwi.</a:t>
            </a:r>
            <a:r>
              <a:rPr lang="pl-PL" b="1" i="0" baseline="30000" dirty="0"/>
              <a:t> (11) </a:t>
            </a:r>
            <a:r>
              <a:rPr lang="pl-PL" i="0" dirty="0"/>
              <a:t>Potem przyszły też pozostałe dziewice i powiedziały: Panie, Panie, otwórz nam!</a:t>
            </a:r>
            <a:r>
              <a:rPr lang="pl-PL" b="1" i="0" baseline="30000" dirty="0"/>
              <a:t> (12) </a:t>
            </a:r>
            <a:r>
              <a:rPr lang="pl-PL" i="0" dirty="0"/>
              <a:t>Lecz on odpowiedział: Zaprawdę powiadam wam, nie znam was.</a:t>
            </a:r>
          </a:p>
          <a:p>
            <a:r>
              <a:rPr lang="pl-PL" b="1" i="0" baseline="30000" dirty="0"/>
              <a:t>(13) </a:t>
            </a:r>
            <a:r>
              <a:rPr lang="pl-PL" i="0" dirty="0"/>
              <a:t>Czuwajcie więc, bo nie znacie dnia ani godziny, o której Syn Człowieczy przyjdzie.</a:t>
            </a:r>
          </a:p>
          <a:p>
            <a:pPr algn="r"/>
            <a:r>
              <a:rPr lang="pl-PL" i="0" dirty="0"/>
              <a:t>(Mt 25:1-13 </a:t>
            </a:r>
            <a:r>
              <a:rPr lang="pl-PL" i="0" dirty="0" err="1"/>
              <a:t>ubg</a:t>
            </a:r>
            <a:r>
              <a:rPr lang="pl-PL" i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8420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E8405B-10BC-B443-B1E9-323F557043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/>
              <a:t>Czas</a:t>
            </a:r>
            <a:r>
              <a:rPr lang="pl-PL" dirty="0"/>
              <a:t> – przestrzeń po której mimowolnie przemieszczamy się, podzielona na przeszłość i przyszłość, w której znajduje się też umykający nam punkt zwany teraz.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570BAA0-A619-CA48-9374-C237145A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Czas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A642A0-1BEA-6440-9C98-466E98ECE6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Robocza, 9 stycznia 2021</a:t>
            </a:r>
          </a:p>
        </p:txBody>
      </p:sp>
    </p:spTree>
    <p:extLst>
      <p:ext uri="{BB962C8B-B14F-4D97-AF65-F5344CB8AC3E}">
        <p14:creationId xmlns:p14="http://schemas.microsoft.com/office/powerpoint/2010/main" val="326417156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#4. Wesela Baranka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50" name="Łącznik prosty ze strzałką 49"/>
          <p:cNvCxnSpPr/>
          <p:nvPr/>
        </p:nvCxnSpPr>
        <p:spPr>
          <a:xfrm flipV="1">
            <a:off x="6048376" y="2716306"/>
            <a:ext cx="709893" cy="284789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5" name="pole tekstowe 59"/>
          <p:cNvSpPr txBox="1">
            <a:spLocks noChangeArrowheads="1"/>
          </p:cNvSpPr>
          <p:nvPr/>
        </p:nvSpPr>
        <p:spPr bwMode="auto">
          <a:xfrm>
            <a:off x="390447" y="5102537"/>
            <a:ext cx="59008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19.7 Cieszmy się! Weselmy! Oddajmy Mu chwałę! Bo nadeszło wesele Baranka! Jego Małżonka — gotowa! Pozwolono jej przywdziać czysty, lśniący bisior.</a:t>
            </a:r>
          </a:p>
        </p:txBody>
      </p:sp>
      <p:sp>
        <p:nvSpPr>
          <p:cNvPr id="46" name="pole tekstowe 59"/>
          <p:cNvSpPr txBox="1">
            <a:spLocks noChangeArrowheads="1"/>
          </p:cNvSpPr>
          <p:nvPr/>
        </p:nvSpPr>
        <p:spPr bwMode="auto">
          <a:xfrm>
            <a:off x="5128781" y="6132228"/>
            <a:ext cx="4414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19.8 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 a bisior to sprawiedliwe uczynki świętych.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467160271"/>
      </p:ext>
    </p:extLst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98377"/>
            <a:ext cx="6153150" cy="853347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Mały obrazek </a:t>
            </a:r>
            <a:r>
              <a:rPr lang="pl-PL" altLang="pl-PL"/>
              <a:t>do wysyłania na FB 10 X 2023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49" y="3236451"/>
            <a:ext cx="3152775" cy="59577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864576" y="2389188"/>
            <a:ext cx="1264888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300036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563863" y="2701563"/>
            <a:ext cx="586827" cy="14598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408217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01469" y="393581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9909338" y="2866598"/>
            <a:ext cx="709893" cy="284789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5" name="pole tekstowe 59"/>
          <p:cNvSpPr txBox="1">
            <a:spLocks noChangeArrowheads="1"/>
          </p:cNvSpPr>
          <p:nvPr/>
        </p:nvSpPr>
        <p:spPr bwMode="auto">
          <a:xfrm>
            <a:off x="6110677" y="2527302"/>
            <a:ext cx="3465266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100" i="1" dirty="0">
                <a:solidFill>
                  <a:srgbClr val="C00000"/>
                </a:solidFill>
              </a:rPr>
              <a:t>Nie chcemy bracia abyście nie wiedzieli co się dzieje z umarłymi w Chrystusie. Jak bowiem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100" i="1" dirty="0">
                <a:solidFill>
                  <a:srgbClr val="C00000"/>
                </a:solidFill>
              </a:rPr>
              <a:t>Pan zstąpi z nieba, na hasło i na głos archanioła, </a:t>
            </a:r>
            <a:br>
              <a:rPr lang="pl-PL" altLang="x-none" sz="1100" i="1" dirty="0">
                <a:solidFill>
                  <a:srgbClr val="C00000"/>
                </a:solidFill>
              </a:rPr>
            </a:br>
            <a:r>
              <a:rPr lang="pl-PL" altLang="x-none" sz="1100" i="1" dirty="0">
                <a:solidFill>
                  <a:srgbClr val="C00000"/>
                </a:solidFill>
              </a:rPr>
              <a:t>i na dźwięk trąby Bożej, tak zmarli w Chrystusie powstaną pierwsi.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100" i="1" dirty="0">
                <a:solidFill>
                  <a:srgbClr val="C00000"/>
                </a:solidFill>
              </a:rPr>
              <a:t>Potem my, żywi, wraz z nimi </a:t>
            </a:r>
            <a:r>
              <a:rPr lang="pl-PL" altLang="x-none" sz="1100" b="1" i="1" u="sng" dirty="0">
                <a:solidFill>
                  <a:srgbClr val="C00000"/>
                </a:solidFill>
              </a:rPr>
              <a:t>będziemy porwani </a:t>
            </a:r>
            <a:br>
              <a:rPr lang="pl-PL" altLang="x-none" sz="1100" b="1" i="1" u="sng" dirty="0">
                <a:solidFill>
                  <a:srgbClr val="C00000"/>
                </a:solidFill>
              </a:rPr>
            </a:br>
            <a:r>
              <a:rPr lang="pl-PL" altLang="x-none" sz="1100" b="1" i="1" u="sng" dirty="0">
                <a:solidFill>
                  <a:srgbClr val="C00000"/>
                </a:solidFill>
              </a:rPr>
              <a:t>w powietrze, na obłoki naprzeciw Pana</a:t>
            </a:r>
            <a:r>
              <a:rPr lang="pl-PL" altLang="x-none" sz="1100" i="1" dirty="0">
                <a:solidFill>
                  <a:srgbClr val="C00000"/>
                </a:solidFill>
              </a:rPr>
              <a:t>,</a:t>
            </a:r>
            <a:r>
              <a:rPr lang="pl-PL" altLang="x-none" sz="1100" b="1" i="1" u="sng" dirty="0">
                <a:solidFill>
                  <a:srgbClr val="C00000"/>
                </a:solidFill>
              </a:rPr>
              <a:t> </a:t>
            </a:r>
            <a:br>
              <a:rPr lang="pl-PL" altLang="x-none" sz="1100" b="1" i="1" u="sng" dirty="0">
                <a:solidFill>
                  <a:srgbClr val="C00000"/>
                </a:solidFill>
              </a:rPr>
            </a:br>
            <a:r>
              <a:rPr lang="pl-PL" altLang="x-none" sz="1100" i="1" dirty="0">
                <a:solidFill>
                  <a:srgbClr val="C00000"/>
                </a:solidFill>
              </a:rPr>
              <a:t>i tak zawsze będziemy razem.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100" i="1" dirty="0">
                <a:solidFill>
                  <a:srgbClr val="C00000"/>
                </a:solidFill>
              </a:rPr>
              <a:t>Przeto pocieszajcie się nawzajem tymi słowami.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800" dirty="0">
                <a:solidFill>
                  <a:srgbClr val="C00000"/>
                </a:solidFill>
              </a:rPr>
              <a:t>(1 </a:t>
            </a:r>
            <a:r>
              <a:rPr lang="pl-PL" altLang="x-none" sz="800" dirty="0" err="1">
                <a:solidFill>
                  <a:srgbClr val="C00000"/>
                </a:solidFill>
              </a:rPr>
              <a:t>Tes</a:t>
            </a:r>
            <a:r>
              <a:rPr lang="pl-PL" altLang="x-none" sz="800" dirty="0">
                <a:solidFill>
                  <a:srgbClr val="C00000"/>
                </a:solidFill>
              </a:rPr>
              <a:t> 4:13-18)</a:t>
            </a:r>
          </a:p>
        </p:txBody>
      </p:sp>
      <p:sp>
        <p:nvSpPr>
          <p:cNvPr id="47" name="Line 10">
            <a:extLst>
              <a:ext uri="{FF2B5EF4-FFF2-40B4-BE49-F238E27FC236}">
                <a16:creationId xmlns:a16="http://schemas.microsoft.com/office/drawing/2014/main" id="{20637960-A7C7-C546-A56D-26DEEA60B9AA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623410" y="3394859"/>
            <a:ext cx="623907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8" name="Line 5">
            <a:extLst>
              <a:ext uri="{FF2B5EF4-FFF2-40B4-BE49-F238E27FC236}">
                <a16:creationId xmlns:a16="http://schemas.microsoft.com/office/drawing/2014/main" id="{1202F994-D323-CD42-9460-F2DD7566A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4870" y="3721873"/>
            <a:ext cx="634444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ABD7EF6-36E2-A143-88F9-BD0AA6F04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62" y="4679486"/>
            <a:ext cx="3386138" cy="202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78729"/>
      </p:ext>
    </p:extLst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C668BD-A0DB-8541-ABC0-62913084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Wesele – i przypowieść z Mt 22.12nn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C8CC37-2CC4-E542-9D36-B40693C0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9668"/>
            <a:ext cx="10515600" cy="4193394"/>
          </a:xfrm>
        </p:spPr>
        <p:txBody>
          <a:bodyPr>
            <a:noAutofit/>
          </a:bodyPr>
          <a:lstStyle/>
          <a:p>
            <a:r>
              <a:rPr lang="pl-PL" sz="1600" b="1" baseline="30000" dirty="0"/>
              <a:t>(1) </a:t>
            </a:r>
            <a:r>
              <a:rPr lang="pl-PL" sz="1600" dirty="0"/>
              <a:t>A Jezus w odpowiedzi, ponownie rzekł im w podobieństwach, mówiąc:</a:t>
            </a:r>
            <a:r>
              <a:rPr lang="pl-PL" sz="1600" b="1" baseline="30000" dirty="0"/>
              <a:t> (2) </a:t>
            </a:r>
            <a:r>
              <a:rPr lang="pl-PL" sz="1600" dirty="0"/>
              <a:t>Podobne jest Królestwo Niebios do pewnego człowieka, króla, który wyprawił wesele swojemu synowi,</a:t>
            </a:r>
            <a:r>
              <a:rPr lang="pl-PL" sz="1600" b="1" baseline="30000" dirty="0"/>
              <a:t> (3) </a:t>
            </a:r>
            <a:r>
              <a:rPr lang="pl-PL" sz="1600" dirty="0"/>
              <a:t>I posłał swoje sługi, by wezwali zaproszonych na uroczystości weselne; ale oni nie chcieli przyjść.</a:t>
            </a:r>
            <a:r>
              <a:rPr lang="pl-PL" sz="1600" b="1" baseline="30000" dirty="0"/>
              <a:t> (4) </a:t>
            </a:r>
            <a:r>
              <a:rPr lang="pl-PL" sz="1600" dirty="0"/>
              <a:t>I ponownie posłał inne sługi, mówiąc: Powiedzcie tym, którzy są zaproszeni: Oto przygotowałem mój posiłek, moje woły i tuczne bydło ofiarowano, i wszystko jest gotowe; chodźcie na uroczystości weselne!</a:t>
            </a:r>
            <a:r>
              <a:rPr lang="pl-PL" sz="1600" b="1" baseline="30000" dirty="0"/>
              <a:t> (5) </a:t>
            </a:r>
            <a:r>
              <a:rPr lang="pl-PL" sz="1600" dirty="0"/>
              <a:t>Oni jednak lekceważąc to, odeszli, ten wprawdzie do swojej roli, a tamten do swojego handlu;</a:t>
            </a:r>
            <a:r>
              <a:rPr lang="pl-PL" sz="1600" b="1" baseline="30000" dirty="0"/>
              <a:t> (6) </a:t>
            </a:r>
            <a:r>
              <a:rPr lang="pl-PL" sz="1600" dirty="0"/>
              <a:t>A pozostali pojmali jego sługi, znieważyli ich i pozabijali.</a:t>
            </a:r>
            <a:r>
              <a:rPr lang="pl-PL" sz="1600" b="1" baseline="30000" dirty="0"/>
              <a:t> (7) </a:t>
            </a:r>
            <a:r>
              <a:rPr lang="pl-PL" sz="1600" dirty="0"/>
              <a:t>Gdy król to usłyszał, rozgniewał się i posłał swoje wojska, wytracił owych morderców, a miasto ich spalił.</a:t>
            </a:r>
            <a:r>
              <a:rPr lang="pl-PL" sz="1600" b="1" baseline="30000" dirty="0"/>
              <a:t> (8) </a:t>
            </a:r>
            <a:r>
              <a:rPr lang="pl-PL" sz="1600" dirty="0"/>
              <a:t>Wtedy powiedział swoim sługom: Wesele wprawdzie jest gotowe, lecz zaproszeni nie byli godni.</a:t>
            </a:r>
            <a:r>
              <a:rPr lang="pl-PL" sz="1600" b="1" baseline="30000" dirty="0"/>
              <a:t> (9) </a:t>
            </a:r>
            <a:r>
              <a:rPr lang="pl-PL" sz="1600" dirty="0"/>
              <a:t>Dlatego idźcie na rozstaje dróg, i kogokolwiek znajdziecie, wezwijcie na uroczystości weselne.</a:t>
            </a:r>
            <a:r>
              <a:rPr lang="pl-PL" sz="1600" b="1" baseline="30000" dirty="0"/>
              <a:t> (10) </a:t>
            </a:r>
            <a:r>
              <a:rPr lang="pl-PL" sz="1600" dirty="0"/>
              <a:t>I wyszli owi słudzy na drogi, zgromadzili wszystkich ilu znaleźli, złych a także dobrych, i napełniło się wesele gośćmi.</a:t>
            </a:r>
            <a:r>
              <a:rPr lang="pl-PL" sz="1600" b="1" baseline="30000" dirty="0"/>
              <a:t> (11) </a:t>
            </a:r>
            <a:r>
              <a:rPr lang="pl-PL" sz="1600" dirty="0"/>
              <a:t>A gdy wszedł król, aby przypatrzeć się spoczywającym przy stole, zobaczył tam człowieka nieodzianego w szatę weselną.</a:t>
            </a:r>
            <a:r>
              <a:rPr lang="pl-PL" sz="1600" b="1" baseline="30000" dirty="0"/>
              <a:t> (12) </a:t>
            </a:r>
            <a:r>
              <a:rPr lang="pl-PL" sz="1600" dirty="0"/>
              <a:t>I powiedział do niego: Przyjacielu! Jak tu wszedłeś, nie mając szaty weselnej? A on zamilkł.</a:t>
            </a:r>
            <a:r>
              <a:rPr lang="pl-PL" sz="1600" b="1" baseline="30000" dirty="0"/>
              <a:t> (13) </a:t>
            </a:r>
            <a:r>
              <a:rPr lang="pl-PL" sz="1600" dirty="0"/>
              <a:t>Wtedy powiedział król sługom: Zwiążcie jego nogi i ręce, zabierzcie go i wyrzućcie w ciemność zewnętrzną; tam będzie płacz i zgrzytanie zębów.</a:t>
            </a:r>
            <a:r>
              <a:rPr lang="pl-PL" sz="1600" b="1" baseline="30000" dirty="0"/>
              <a:t> (14)</a:t>
            </a:r>
            <a:r>
              <a:rPr lang="pl-PL" sz="1600" dirty="0"/>
              <a:t>Albowiem wielu jest powołanych, ale mało wybranych.</a:t>
            </a:r>
          </a:p>
          <a:p>
            <a:pPr algn="r"/>
            <a:r>
              <a:rPr lang="pl-PL" sz="1600" dirty="0"/>
              <a:t>(Mt 22:1-14 </a:t>
            </a:r>
            <a:r>
              <a:rPr lang="pl-PL" sz="1600" dirty="0" err="1"/>
              <a:t>tpnp</a:t>
            </a:r>
            <a:r>
              <a:rPr lang="pl-PL" sz="1600" dirty="0"/>
              <a:t>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1291BE5-67A1-8F43-BDB0-CA21C886AA4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254579"/>
            <a:ext cx="10515600" cy="1343965"/>
          </a:xfrm>
        </p:spPr>
        <p:txBody>
          <a:bodyPr>
            <a:normAutofit fontScale="47500" lnSpcReduction="20000"/>
          </a:bodyPr>
          <a:lstStyle/>
          <a:p>
            <a:r>
              <a:rPr lang="pl-PL" dirty="0"/>
              <a:t>Werset .11n - A gdy wszedł król, aby przyjrzeć się spoczywającym, zobaczył tam człowieka nie ubranego w weselną szatę. I mówi do niego: Kolego, jak tu wszedłeś, nie mając szaty weselnej? A on oniemiał.</a:t>
            </a:r>
          </a:p>
          <a:p>
            <a:r>
              <a:rPr lang="pl-PL" dirty="0"/>
              <a:t>Oniemiał - </a:t>
            </a:r>
            <a:r>
              <a:rPr lang="el-GR" dirty="0" err="1"/>
              <a:t>Εφιμωθη</a:t>
            </a:r>
            <a:r>
              <a:rPr lang="pl-PL" dirty="0"/>
              <a:t> </a:t>
            </a:r>
            <a:r>
              <a:rPr lang="pl-PL" dirty="0" err="1"/>
              <a:t>efimōthē</a:t>
            </a:r>
            <a:r>
              <a:rPr lang="pl-PL" dirty="0"/>
              <a:t> - został uciszony, został włożony mu kaganiec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No i co to są te </a:t>
            </a:r>
            <a:r>
              <a:rPr lang="pl-PL" b="1" dirty="0"/>
              <a:t>ciemności zewnętrzne</a:t>
            </a:r>
            <a:endParaRPr lang="pl-PL" dirty="0"/>
          </a:p>
          <a:p>
            <a:r>
              <a:rPr lang="pl-PL" dirty="0"/>
              <a:t>Mt 22.13 - </a:t>
            </a:r>
            <a:r>
              <a:rPr lang="el-GR" dirty="0"/>
              <a:t>το</a:t>
            </a:r>
            <a:r>
              <a:rPr lang="pl-PL" dirty="0"/>
              <a:t> </a:t>
            </a:r>
            <a:r>
              <a:rPr lang="el-GR" dirty="0" err="1"/>
              <a:t>σκοτος</a:t>
            </a:r>
            <a:r>
              <a:rPr lang="pl-PL" dirty="0"/>
              <a:t> </a:t>
            </a:r>
            <a:r>
              <a:rPr lang="el-GR" dirty="0"/>
              <a:t>το</a:t>
            </a:r>
            <a:r>
              <a:rPr lang="pl-PL" dirty="0"/>
              <a:t> </a:t>
            </a:r>
            <a:r>
              <a:rPr lang="el-GR" dirty="0" err="1"/>
              <a:t>εξωτερον</a:t>
            </a:r>
            <a:r>
              <a:rPr lang="pl-PL" dirty="0"/>
              <a:t> (to </a:t>
            </a:r>
            <a:r>
              <a:rPr lang="pl-PL" dirty="0" err="1"/>
              <a:t>skotos</a:t>
            </a:r>
            <a:r>
              <a:rPr lang="pl-PL" dirty="0"/>
              <a:t> to </a:t>
            </a:r>
            <a:r>
              <a:rPr lang="pl-PL" dirty="0" err="1"/>
              <a:t>eksōteron</a:t>
            </a:r>
            <a:r>
              <a:rPr lang="pl-PL" dirty="0"/>
              <a:t>) - ciemność zewnętrzną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l-GR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988245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D5970B-EAC1-8A4C-8783-F38A8F12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ciemność zewnętrzną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75D57B-5E28-1F45-87EB-E2DA0A4D7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Jest takie pojęcie "ciemność zewnętrzną" użyte w Mt 22.13 i muszę choć przez chwilę zastanowić się co to jest. </a:t>
            </a:r>
          </a:p>
          <a:p>
            <a:r>
              <a:rPr lang="el-GR" dirty="0"/>
              <a:t>το </a:t>
            </a:r>
            <a:r>
              <a:rPr lang="el-GR" dirty="0" err="1"/>
              <a:t>σκοτος</a:t>
            </a:r>
            <a:r>
              <a:rPr lang="el-GR" dirty="0"/>
              <a:t> το </a:t>
            </a:r>
            <a:r>
              <a:rPr lang="el-GR" dirty="0" err="1"/>
              <a:t>εξωτερον</a:t>
            </a:r>
            <a:r>
              <a:rPr lang="pl-PL" dirty="0"/>
              <a:t> (to </a:t>
            </a:r>
            <a:r>
              <a:rPr lang="pl-PL" dirty="0" err="1"/>
              <a:t>skotos</a:t>
            </a:r>
            <a:r>
              <a:rPr lang="pl-PL" dirty="0"/>
              <a:t> to </a:t>
            </a:r>
            <a:r>
              <a:rPr lang="pl-PL" dirty="0" err="1"/>
              <a:t>eksōteron</a:t>
            </a:r>
            <a:r>
              <a:rPr lang="pl-PL" dirty="0"/>
              <a:t>)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7EE599A-8F40-DD4D-9E0E-246A6A16070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Jak się ma to do schematu wybawienia?</a:t>
            </a:r>
          </a:p>
          <a:p>
            <a:r>
              <a:rPr lang="pl-PL" dirty="0"/>
              <a:t>14 grudnia 2020</a:t>
            </a:r>
          </a:p>
          <a:p>
            <a:r>
              <a:rPr lang="pl-PL" dirty="0"/>
              <a:t>Olek -&gt; </a:t>
            </a:r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www.youtube.com</a:t>
            </a:r>
            <a:r>
              <a:rPr lang="pl-PL" dirty="0"/>
              <a:t>/</a:t>
            </a:r>
            <a:r>
              <a:rPr lang="pl-PL" dirty="0" err="1"/>
              <a:t>watch?v</a:t>
            </a:r>
            <a:r>
              <a:rPr lang="pl-PL" dirty="0"/>
              <a:t>=</a:t>
            </a:r>
            <a:r>
              <a:rPr lang="pl-PL" dirty="0" err="1"/>
              <a:t>fRlUBIrmxvY&amp;pp</a:t>
            </a:r>
            <a:r>
              <a:rPr lang="pl-PL" dirty="0"/>
              <a:t>=ygUxY28gdG8gc8SFIGNpZW1ub8WbY2kgemV3bsSZdHJ6bmUgYWxla3NhbmRlciBtYWNoYQ%3D%3D</a:t>
            </a:r>
          </a:p>
        </p:txBody>
      </p:sp>
    </p:spTree>
    <p:extLst>
      <p:ext uri="{BB962C8B-B14F-4D97-AF65-F5344CB8AC3E}">
        <p14:creationId xmlns:p14="http://schemas.microsoft.com/office/powerpoint/2010/main" val="112619533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46A699-13EE-D847-9C64-69EEAF31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#5</a:t>
            </a:r>
            <a:br>
              <a:rPr lang="pl-PL" dirty="0"/>
            </a:br>
            <a:r>
              <a:rPr lang="pl-PL" dirty="0"/>
              <a:t>Powrót z Jezusem na ziemię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3EABAE-515B-3047-BCBF-2CCBCE9A7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x-none" dirty="0"/>
              <a:t>Oto Pan Bóg przyjdzie, </a:t>
            </a:r>
            <a:br>
              <a:rPr lang="pl-PL" altLang="x-none" dirty="0"/>
            </a:br>
            <a:r>
              <a:rPr lang="pl-PL" altLang="x-none" dirty="0"/>
              <a:t>z rzeszą świętych </a:t>
            </a:r>
            <a:r>
              <a:rPr lang="pl-PL" altLang="x-none" dirty="0" err="1"/>
              <a:t>k’nam</a:t>
            </a:r>
            <a:r>
              <a:rPr lang="pl-PL" altLang="x-none" dirty="0"/>
              <a:t> przybędzie.</a:t>
            </a:r>
            <a:br>
              <a:rPr lang="pl-PL" altLang="x-none" dirty="0"/>
            </a:br>
            <a:r>
              <a:rPr lang="pl-PL" altLang="x-none" dirty="0"/>
              <a:t>Wielka radość w dzień ów będzie,</a:t>
            </a:r>
            <a:br>
              <a:rPr lang="pl-PL" altLang="x-none" dirty="0"/>
            </a:br>
            <a:r>
              <a:rPr lang="pl-PL" altLang="x-none" dirty="0"/>
              <a:t>Alleluja!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765298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Dz</a:t>
            </a:r>
            <a:r>
              <a:rPr lang="pl-PL" dirty="0"/>
              <a:t> 1:10nn – Jezus powróci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3047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i="0" baseline="30000" dirty="0"/>
              <a:t>(10) </a:t>
            </a:r>
            <a:r>
              <a:rPr lang="pl-PL" i="0" dirty="0"/>
              <a:t>A gdy byli wpatrzeni w niebo, jak [ Pan Jezus ] się oddala, oto dwaj mężowie stanęli przy nich w białym odzieniu,</a:t>
            </a:r>
            <a:r>
              <a:rPr lang="pl-PL" b="1" i="0" baseline="30000" dirty="0"/>
              <a:t> (11) </a:t>
            </a:r>
            <a:r>
              <a:rPr lang="pl-PL" i="0" dirty="0"/>
              <a:t>I ci powiedzieli: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Mężowie z Galilei, czemu stoicie, wpatrując się w niebo? </a:t>
            </a:r>
            <a:r>
              <a:rPr lang="pl-PL" u="sng" dirty="0"/>
              <a:t>Ten Jezus, który od was w górę został uniesiony do nieba, powróci </a:t>
            </a:r>
            <a:r>
              <a:rPr lang="pl-PL" b="1" u="sng" dirty="0"/>
              <a:t>w taki sposób</a:t>
            </a:r>
            <a:r>
              <a:rPr lang="pl-PL" u="sng" dirty="0"/>
              <a:t>, jak Go widzieliście idącego do nieba</a:t>
            </a:r>
            <a:r>
              <a:rPr lang="pl-PL" dirty="0"/>
              <a:t>.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(</a:t>
            </a:r>
            <a:r>
              <a:rPr lang="pl-PL" dirty="0" err="1"/>
              <a:t>Dz</a:t>
            </a:r>
            <a:r>
              <a:rPr lang="pl-PL" dirty="0"/>
              <a:t> 1:10-11 </a:t>
            </a:r>
            <a:r>
              <a:rPr lang="pl-PL" dirty="0" err="1"/>
              <a:t>tpnp</a:t>
            </a:r>
            <a:r>
              <a:rPr lang="pl-PL" dirty="0"/>
              <a:t>)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52317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Zach 14:…. – Jezus powraca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i="0" baseline="30000" dirty="0"/>
              <a:t>(1) </a:t>
            </a:r>
            <a:r>
              <a:rPr lang="pl-PL" i="0" dirty="0"/>
              <a:t>Oto przychodzi dzień PANA, a twój łup będzie rozdzielony pośród ciebie.</a:t>
            </a:r>
            <a:r>
              <a:rPr lang="pl-PL" b="1" i="0" baseline="30000" dirty="0"/>
              <a:t> (2) </a:t>
            </a:r>
            <a:r>
              <a:rPr lang="pl-PL" i="0" dirty="0"/>
              <a:t>Zgromadzę bowiem do bitwy wszystkie narody przeciwko Jerozolimie, a miasto zostanie zdobyte, domy splądrowane i kobiety zgwałcone. Połowa miasta pójdzie do niewoli, a resztka ludu nie będzie wygnana z miasta.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i="0" baseline="30000" dirty="0"/>
              <a:t>(3) </a:t>
            </a:r>
            <a:r>
              <a:rPr lang="pl-PL" i="0" dirty="0"/>
              <a:t>Wtedy PAN wyruszy i będzie walczył przeciwko tym narodom, tak jak wtedy, gdy walczył w dniu bitwy.</a:t>
            </a:r>
            <a:r>
              <a:rPr lang="pl-PL" b="1" i="0" baseline="30000" dirty="0"/>
              <a:t> (4) </a:t>
            </a:r>
            <a:r>
              <a:rPr lang="pl-PL" i="0" u="sng" dirty="0"/>
              <a:t>I jego nogi staną w tym dniu na Górze Oliwnej, która </a:t>
            </a:r>
            <a:r>
              <a:rPr lang="pl-PL" u="sng" dirty="0"/>
              <a:t>leży</a:t>
            </a:r>
            <a:r>
              <a:rPr lang="pl-PL" i="0" u="sng" dirty="0"/>
              <a:t> naprzeciw Jerozolimy od strony wschodniej</a:t>
            </a:r>
            <a:r>
              <a:rPr lang="pl-PL" i="0" dirty="0"/>
              <a:t>, a Góra Oliwna rozpadnie się na pół, na wschód i na zachód, </a:t>
            </a:r>
            <a:r>
              <a:rPr lang="pl-PL" dirty="0"/>
              <a:t>tworząc</a:t>
            </a:r>
            <a:r>
              <a:rPr lang="pl-PL" i="0" dirty="0"/>
              <a:t> wielką dolinę; i połowa tej góry cofnie się na północ, a połowa jej – na południe.</a:t>
            </a:r>
            <a:r>
              <a:rPr lang="pl-PL" b="1" i="0" baseline="30000" dirty="0"/>
              <a:t> (5) </a:t>
            </a:r>
            <a:r>
              <a:rPr lang="pl-PL" i="0" dirty="0"/>
              <a:t>Wtedy będziecie uciekać do doliny </a:t>
            </a:r>
            <a:r>
              <a:rPr lang="pl-PL" dirty="0"/>
              <a:t>tych</a:t>
            </a:r>
            <a:r>
              <a:rPr lang="pl-PL" i="0" dirty="0"/>
              <a:t> gór, bo dolina tych gór będzie sięgać aż do </a:t>
            </a:r>
            <a:r>
              <a:rPr lang="pl-PL" i="0" dirty="0" err="1"/>
              <a:t>Azal</a:t>
            </a:r>
            <a:r>
              <a:rPr lang="pl-PL" i="0" dirty="0"/>
              <a:t>. Będziecie uciekać, jak uciekaliście przed trzęsieniem ziemi za dni </a:t>
            </a:r>
            <a:r>
              <a:rPr lang="pl-PL" i="0" dirty="0" err="1"/>
              <a:t>Uzjasza</a:t>
            </a:r>
            <a:r>
              <a:rPr lang="pl-PL" i="0" dirty="0"/>
              <a:t>, króla Judy. </a:t>
            </a:r>
            <a:r>
              <a:rPr lang="pl-PL" i="0" u="sng" dirty="0"/>
              <a:t>Potem przyjdzie PAN, mój Bóg, </a:t>
            </a:r>
            <a:r>
              <a:rPr lang="pl-PL" u="sng" dirty="0"/>
              <a:t>a</a:t>
            </a:r>
            <a:r>
              <a:rPr lang="pl-PL" i="0" u="sng" dirty="0"/>
              <a:t> z nim wszyscy święci.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i="0" baseline="30000" dirty="0"/>
              <a:t>(6) </a:t>
            </a:r>
            <a:r>
              <a:rPr lang="pl-PL" i="0" dirty="0"/>
              <a:t>A w tym dniu nie będzie wspaniałej światłości ani gęstej ciemności;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pl-PL" i="0" dirty="0"/>
              <a:t>(</a:t>
            </a:r>
            <a:r>
              <a:rPr lang="pl-PL" i="0" dirty="0" err="1"/>
              <a:t>Zacharasz</a:t>
            </a:r>
            <a:r>
              <a:rPr lang="pl-PL" i="0" dirty="0"/>
              <a:t> 14:1-6 </a:t>
            </a:r>
            <a:r>
              <a:rPr lang="pl-PL" i="0" dirty="0" err="1"/>
              <a:t>ubg</a:t>
            </a:r>
            <a:r>
              <a:rPr lang="pl-PL" i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266519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19:11 – Jezus powraca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(11)</a:t>
            </a:r>
            <a:r>
              <a:rPr lang="pl-PL" i="0" dirty="0">
                <a:latin typeface="+mn-lt"/>
              </a:rPr>
              <a:t> Potem ujrzałem niebo otwarte: a oto biały koń, a Ten, co na nim siedzi, zwany Wiernym i Prawdziwym, oto sprawiedliwie sądzi i walczy. </a:t>
            </a: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Oczy Jego jak płomień ognia, a na Jego głowie wiele diademów. Ma wypisane imię, którego nikt nie zna prócz Niego.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Odziany jest w szatę we krwi skąpaną, a nazwano Go imieniem Słowo Boga.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A wojska, które są w niebie, towarzyszyły Mu na białych koniach - </a:t>
            </a:r>
            <a:r>
              <a:rPr lang="pl-PL" i="0" u="sng" dirty="0">
                <a:latin typeface="+mn-lt"/>
              </a:rPr>
              <a:t>wszyscy odziani w </a:t>
            </a:r>
            <a:r>
              <a:rPr lang="pl-PL" b="1" i="0" u="sng" dirty="0">
                <a:latin typeface="+mn-lt"/>
              </a:rPr>
              <a:t>biały, czysty bisior</a:t>
            </a:r>
            <a:r>
              <a:rPr lang="pl-PL" i="0" dirty="0">
                <a:latin typeface="+mn-lt"/>
              </a:rPr>
              <a:t>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A z Jego ust wychodzi ostry miecz, by nim uderzyć narody: On będzie je pasał rózgą żelazną i On udeptuje tłocznię wina zapalczywości gniewu Boga wszechmogącego.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A na szacie i na biodrze swym ma wypisane imię: KRÓL KRÓLÓW I PAN PANÓW.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(17)</a:t>
            </a:r>
            <a:r>
              <a:rPr lang="pl-PL" i="0" dirty="0">
                <a:latin typeface="+mn-lt"/>
              </a:rPr>
              <a:t> I ujrzałem innego anioła stojącego w słońcu: i zawołał on głosem donośnym do wszystkich ptaków lecących środkiem nieba: Pójdźcie, zgromadźcie się na wielką ucztę Boga, </a:t>
            </a:r>
            <a:r>
              <a:rPr lang="pl-PL" i="0" baseline="30000" dirty="0">
                <a:latin typeface="+mn-lt"/>
              </a:rPr>
              <a:t>(18)</a:t>
            </a:r>
            <a:r>
              <a:rPr lang="pl-PL" i="0" dirty="0">
                <a:latin typeface="+mn-lt"/>
              </a:rPr>
              <a:t> aby pożreć trupy królów, trupy wodzów i trupy mocarzy, trupy koni i tych, co ich dosiadają, trupy wszystkich - wolnych i niewolników, małych i wielkich! </a:t>
            </a:r>
            <a:r>
              <a:rPr lang="pl-PL" i="0" baseline="30000" dirty="0">
                <a:latin typeface="+mn-lt"/>
              </a:rPr>
              <a:t>(19)</a:t>
            </a:r>
            <a:r>
              <a:rPr lang="pl-PL" i="0" dirty="0">
                <a:latin typeface="+mn-lt"/>
              </a:rPr>
              <a:t> I ujrzałem Bestię i królów ziemi, i wojska ich zebrane po to, by stoczyły bój z Siedzącym na koniu i z Jego wojskiem.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(20)</a:t>
            </a:r>
            <a:r>
              <a:rPr lang="pl-PL" i="0" dirty="0">
                <a:latin typeface="+mn-lt"/>
              </a:rPr>
              <a:t> I pochwycono Bestię, a z nią Fałszywego Proroka, co czynił wobec niej znaki, którymi zwiódł tych, co wzięli znamię Bestii i oddawali pokłon jej obrazowi. Oboje żywcem wrzuceni zostali do ognistego jeziora, gorejącego siarką. </a:t>
            </a:r>
            <a:r>
              <a:rPr lang="pl-PL" i="0" baseline="30000" dirty="0">
                <a:latin typeface="+mn-lt"/>
              </a:rPr>
              <a:t>(21)</a:t>
            </a:r>
            <a:r>
              <a:rPr lang="pl-PL" i="0" dirty="0">
                <a:latin typeface="+mn-lt"/>
              </a:rPr>
              <a:t> A inni zostali zabici mieczem Siedzącego na koniu, mieczem, który wyszedł z ust Jego. Wszystkie zaś ptaki najadły się ciał ich do syta.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200129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#5. Powrót na ziemię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50" name="Łącznik prosty ze strzałką 49"/>
          <p:cNvCxnSpPr/>
          <p:nvPr/>
        </p:nvCxnSpPr>
        <p:spPr>
          <a:xfrm flipV="1">
            <a:off x="5645152" y="3832227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8" name="pole tekstowe 59"/>
          <p:cNvSpPr txBox="1">
            <a:spLocks noChangeArrowheads="1"/>
          </p:cNvSpPr>
          <p:nvPr/>
        </p:nvSpPr>
        <p:spPr bwMode="auto">
          <a:xfrm>
            <a:off x="6335852" y="5544143"/>
            <a:ext cx="42862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b="1" dirty="0"/>
              <a:t>Bardzo stara pieśń: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/>
              <a:t>Oto Pan Bóg przyjdzie, </a:t>
            </a:r>
            <a:br>
              <a:rPr lang="pl-PL" altLang="x-none" sz="1400" i="1" dirty="0"/>
            </a:br>
            <a:r>
              <a:rPr lang="pl-PL" altLang="x-none" sz="1400" i="1" dirty="0"/>
              <a:t>z rzeszą świętych </a:t>
            </a:r>
            <a:r>
              <a:rPr lang="pl-PL" altLang="x-none" sz="1400" i="1" dirty="0" err="1"/>
              <a:t>k’nam</a:t>
            </a:r>
            <a:r>
              <a:rPr lang="pl-PL" altLang="x-none" sz="1400" i="1" dirty="0"/>
              <a:t> przybędzie.</a:t>
            </a:r>
            <a:br>
              <a:rPr lang="pl-PL" altLang="x-none" sz="1400" i="1" dirty="0"/>
            </a:br>
            <a:r>
              <a:rPr lang="pl-PL" altLang="x-none" sz="1400" i="1" dirty="0"/>
              <a:t>Wielka radość w dzień ów będzie,</a:t>
            </a:r>
            <a:br>
              <a:rPr lang="pl-PL" altLang="x-none" sz="1400" i="1" dirty="0"/>
            </a:br>
            <a:r>
              <a:rPr lang="pl-PL" altLang="x-none" sz="1400" i="1" dirty="0"/>
              <a:t>Alleluja!</a:t>
            </a:r>
          </a:p>
        </p:txBody>
      </p:sp>
      <p:sp>
        <p:nvSpPr>
          <p:cNvPr id="54" name="pole tekstowe 59"/>
          <p:cNvSpPr txBox="1">
            <a:spLocks noChangeArrowheads="1"/>
          </p:cNvSpPr>
          <p:nvPr/>
        </p:nvSpPr>
        <p:spPr bwMode="auto">
          <a:xfrm>
            <a:off x="524435" y="4741902"/>
            <a:ext cx="533862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19.11-14 Zobaczyłem otwarte niebo, a na białym koniu siedział Ten, którego imię brzmi Wierny i Prawdziwy. Ubrany był w szatę skąpaną we krwi a na imię miał: Słowo Boga.</a:t>
            </a:r>
            <a:br>
              <a:rPr lang="pl-PL" altLang="x-none" sz="1800" i="1" dirty="0">
                <a:solidFill>
                  <a:srgbClr val="FF0000"/>
                </a:solidFill>
              </a:rPr>
            </a:br>
            <a:r>
              <a:rPr lang="pl-PL" altLang="x-none" sz="1800" i="1" dirty="0">
                <a:solidFill>
                  <a:srgbClr val="FF0000"/>
                </a:solidFill>
              </a:rPr>
              <a:t>Podążały za Nim zastępy nieba — na białych koniach, ubrane w czysty, biały bisior.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622857963"/>
      </p:ext>
    </p:extLst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B7033-8A8F-F541-A362-490FCFFF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#6</a:t>
            </a:r>
            <a:br>
              <a:rPr lang="pl-PL" dirty="0"/>
            </a:br>
            <a:r>
              <a:rPr lang="pl-PL" dirty="0" err="1"/>
              <a:t>Współkrólowanie</a:t>
            </a:r>
            <a:r>
              <a:rPr lang="pl-PL" dirty="0"/>
              <a:t> z Chrystusem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6B2AD6-9500-F844-BA1C-37CDEAFC1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1725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E8405B-10BC-B443-B1E9-323F55704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917667"/>
          </a:xfrm>
        </p:spPr>
        <p:txBody>
          <a:bodyPr>
            <a:normAutofit/>
          </a:bodyPr>
          <a:lstStyle/>
          <a:p>
            <a:r>
              <a:rPr lang="pl-PL" b="1" dirty="0"/>
              <a:t>Czas</a:t>
            </a:r>
            <a:r>
              <a:rPr lang="pl-PL" dirty="0"/>
              <a:t> - jeden z wymiarów, na których rozpięta jest rzeczywistość, wzdłuż którego mimowolnie się poruszamy ze stałym zwrotem.</a:t>
            </a:r>
          </a:p>
          <a:p>
            <a:r>
              <a:rPr lang="pl-PL" b="1" dirty="0"/>
              <a:t>Teraz</a:t>
            </a:r>
            <a:r>
              <a:rPr lang="pl-PL" dirty="0"/>
              <a:t> - miejsce dokonywania obserwacji na osi czasu, dzielące ją na przyszłość (część wskazywana przez zwrot wektora ruchu) i przeszłość (część przeciwna).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570BAA0-A619-CA48-9374-C237145A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Czas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A642A0-1BEA-6440-9C98-466E98ECE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090160"/>
            <a:ext cx="10515600" cy="1086803"/>
          </a:xfrm>
        </p:spPr>
        <p:txBody>
          <a:bodyPr/>
          <a:lstStyle/>
          <a:p>
            <a:r>
              <a:rPr lang="pl-PL" dirty="0"/>
              <a:t>Krzysiek Śmiałek, 9 stycznia 2021</a:t>
            </a:r>
          </a:p>
        </p:txBody>
      </p:sp>
    </p:spTree>
    <p:extLst>
      <p:ext uri="{BB962C8B-B14F-4D97-AF65-F5344CB8AC3E}">
        <p14:creationId xmlns:p14="http://schemas.microsoft.com/office/powerpoint/2010/main" val="282069214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3D809-BA64-DD42-AD5F-798922CB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Co jest zapłatą? Łk 19:12nn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F26DB-AE10-7E40-958F-DEC6C65AF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5072290"/>
          </a:xfrm>
        </p:spPr>
        <p:txBody>
          <a:bodyPr>
            <a:normAutofit fontScale="92500" lnSpcReduction="10000"/>
          </a:bodyPr>
          <a:lstStyle/>
          <a:p>
            <a:r>
              <a:rPr lang="pl-PL" b="1" i="0" baseline="30000" dirty="0"/>
              <a:t>(12) </a:t>
            </a:r>
            <a:r>
              <a:rPr lang="pl-PL" i="0" dirty="0"/>
              <a:t>Mówił więc: Pewien człowiek szlachetnego rodu udał się do dalekiego kraju, aby uzyskać dla siebie godność królewską i wrócić.</a:t>
            </a:r>
            <a:r>
              <a:rPr lang="pl-PL" b="1" i="0" baseline="30000" dirty="0"/>
              <a:t>(13) </a:t>
            </a:r>
            <a:r>
              <a:rPr lang="pl-PL" i="0" dirty="0"/>
              <a:t>Przywołał więc dziesięciu sług swoich, dał im dziesięć min i rzekł do nich: „Obracajcie nimi, aż wrócę”.</a:t>
            </a:r>
          </a:p>
          <a:p>
            <a:r>
              <a:rPr lang="pl-PL" i="0" dirty="0"/>
              <a:t>(…)</a:t>
            </a:r>
          </a:p>
          <a:p>
            <a:r>
              <a:rPr lang="pl-PL" b="1" i="0" baseline="30000" dirty="0"/>
              <a:t>(15) </a:t>
            </a:r>
            <a:r>
              <a:rPr lang="pl-PL" i="0" dirty="0"/>
              <a:t>Gdy po otrzymaniu godności królewskiej wrócił, kazał przywołać do siebie te sługi, którym dał pieniądze, aby się dowiedzieć, co każdy zyskał.</a:t>
            </a:r>
            <a:r>
              <a:rPr lang="pl-PL" b="1" i="0" baseline="30000" dirty="0"/>
              <a:t> (16) </a:t>
            </a:r>
            <a:r>
              <a:rPr lang="pl-PL" i="0" dirty="0"/>
              <a:t>Stawił się więc pierwszy i rzekł: „Panie, twoja mina przysporzyła </a:t>
            </a:r>
            <a:r>
              <a:rPr lang="pl-PL" b="1" i="0" dirty="0"/>
              <a:t>dziesięć</a:t>
            </a:r>
            <a:r>
              <a:rPr lang="pl-PL" i="0" dirty="0"/>
              <a:t> min”.</a:t>
            </a:r>
            <a:r>
              <a:rPr lang="pl-PL" b="1" i="0" baseline="30000" dirty="0"/>
              <a:t> (17) </a:t>
            </a:r>
            <a:r>
              <a:rPr lang="pl-PL" i="0" dirty="0"/>
              <a:t>Odpowiedział mu: „Dobrze, sługo dobry; ponieważ w drobnej rzeczy okazałeś się wierny, </a:t>
            </a:r>
            <a:r>
              <a:rPr lang="pl-PL" i="0" u="sng" dirty="0"/>
              <a:t>sprawuj władzę nad </a:t>
            </a:r>
            <a:r>
              <a:rPr lang="pl-PL" b="1" i="0" u="sng" dirty="0"/>
              <a:t>dziesięciu</a:t>
            </a:r>
            <a:r>
              <a:rPr lang="pl-PL" i="0" u="sng" dirty="0"/>
              <a:t> miastami</a:t>
            </a:r>
            <a:r>
              <a:rPr lang="pl-PL" i="0" dirty="0"/>
              <a:t>”.</a:t>
            </a:r>
          </a:p>
          <a:p>
            <a:r>
              <a:rPr lang="pl-PL" b="1" i="0" baseline="30000" dirty="0"/>
              <a:t>(18) </a:t>
            </a:r>
            <a:r>
              <a:rPr lang="pl-PL" i="0" dirty="0"/>
              <a:t>Także drugi przyszedł i rzekł: „Panie, twoja mina przyniosła </a:t>
            </a:r>
            <a:r>
              <a:rPr lang="pl-PL" b="1" i="0" dirty="0"/>
              <a:t>pięć</a:t>
            </a:r>
            <a:r>
              <a:rPr lang="pl-PL" i="0" dirty="0"/>
              <a:t> min”.</a:t>
            </a:r>
            <a:r>
              <a:rPr lang="pl-PL" b="1" i="0" baseline="30000" dirty="0"/>
              <a:t> (19) </a:t>
            </a:r>
            <a:r>
              <a:rPr lang="pl-PL" i="0" dirty="0"/>
              <a:t>Temu też powiedział: „I ty </a:t>
            </a:r>
            <a:r>
              <a:rPr lang="pl-PL" i="0" u="sng" dirty="0"/>
              <a:t>miej władzę nad </a:t>
            </a:r>
            <a:r>
              <a:rPr lang="pl-PL" b="1" i="0" u="sng" dirty="0"/>
              <a:t>pięciu</a:t>
            </a:r>
            <a:r>
              <a:rPr lang="pl-PL" i="0" u="sng" dirty="0"/>
              <a:t> miastam</a:t>
            </a:r>
            <a:r>
              <a:rPr lang="pl-PL" i="0" dirty="0"/>
              <a:t>i”.</a:t>
            </a:r>
          </a:p>
          <a:p>
            <a:r>
              <a:rPr lang="pl-PL" i="0" dirty="0"/>
              <a:t>(…)</a:t>
            </a:r>
          </a:p>
          <a:p>
            <a:r>
              <a:rPr lang="pl-PL" b="1" i="0" baseline="30000" dirty="0"/>
              <a:t>(26) </a:t>
            </a:r>
            <a:r>
              <a:rPr lang="pl-PL" i="0" dirty="0"/>
              <a:t>„Powiadam wam: Każdemu, kto ma, będzie dodane; a temu, kto nie ma, zabiorą nawet to, co ma.</a:t>
            </a:r>
            <a:r>
              <a:rPr lang="pl-PL" b="1" i="0" baseline="30000" dirty="0"/>
              <a:t>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436066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3D809-BA64-DD42-AD5F-798922CB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Współkrólowanie</a:t>
            </a:r>
            <a:r>
              <a:rPr lang="pl-PL" dirty="0"/>
              <a:t> - </a:t>
            </a:r>
            <a:r>
              <a:rPr lang="pl-PL" dirty="0" err="1"/>
              <a:t>Ap</a:t>
            </a:r>
            <a:r>
              <a:rPr lang="pl-PL" dirty="0"/>
              <a:t> 1:6 i 20:6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F26DB-AE10-7E40-958F-DEC6C65AF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pl-PL" i="0" dirty="0"/>
              <a:t>[ Pozdrowienia ]</a:t>
            </a:r>
            <a:r>
              <a:rPr lang="pl-PL" b="1" i="0" baseline="30000" dirty="0"/>
              <a:t> (1:5)</a:t>
            </a:r>
            <a:r>
              <a:rPr lang="pl-PL" i="0" dirty="0"/>
              <a:t> od Jezusa Chrystusa, który</a:t>
            </a:r>
            <a:r>
              <a:rPr lang="pl-PL" b="1" i="0" baseline="30000" dirty="0"/>
              <a:t> (6) </a:t>
            </a:r>
            <a:r>
              <a:rPr lang="pl-PL" i="0" dirty="0"/>
              <a:t>uczynił nas królami i kapłanami Boga i Ojca swojego; Jemu chwała i moc na wieki wieków. Amen.</a:t>
            </a:r>
          </a:p>
          <a:p>
            <a:pPr algn="l"/>
            <a:r>
              <a:rPr lang="pl-PL" i="0" dirty="0"/>
              <a:t>(…)</a:t>
            </a:r>
          </a:p>
          <a:p>
            <a:pPr algn="l"/>
            <a:r>
              <a:rPr lang="pl-PL" b="1" i="0" baseline="30000" dirty="0"/>
              <a:t>(20:6) </a:t>
            </a:r>
            <a:r>
              <a:rPr lang="pl-PL" i="0" dirty="0"/>
              <a:t>Błogosławiony i święty ten, który ma udział w pierwszym powstaniu z martwych; nad tymi druga śmierć nie ma władzy, ale będą kapłanami Boga i Chrystusa, i będą z Nim królować tysiąc lat.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D66493-5D1C-5B45-AF56-A14E694E650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60612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3D809-BA64-DD42-AD5F-798922CB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5:9-10, </a:t>
            </a:r>
            <a:r>
              <a:rPr lang="pl-PL" dirty="0" err="1"/>
              <a:t>tpnp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F26DB-AE10-7E40-958F-DEC6C65AF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i="0" dirty="0"/>
              <a:t>[W niebie, przed tronem Boga ]</a:t>
            </a:r>
            <a:r>
              <a:rPr lang="pl-PL" b="1" i="0" baseline="30000" dirty="0"/>
              <a:t> (9) </a:t>
            </a:r>
            <a:r>
              <a:rPr lang="pl-PL" i="0" dirty="0"/>
              <a:t>śpiewają [ Barankowi ] nową pieśń, mówiąc:</a:t>
            </a:r>
          </a:p>
          <a:p>
            <a:r>
              <a:rPr lang="pl-PL" i="0" dirty="0"/>
              <a:t>Godny jesteś wziąć zwój i otworzyć jego pieczęć; bo byłeś zabity, i odkupiłeś nas Bogu swoją krwią z każdego pokolenia, języka, ludu i narodu,</a:t>
            </a:r>
            <a:r>
              <a:rPr lang="pl-PL" b="1" i="0" baseline="30000" dirty="0"/>
              <a:t> (10) </a:t>
            </a:r>
            <a:r>
              <a:rPr lang="pl-PL" i="0" u="sng" dirty="0"/>
              <a:t>i uczyniłeś nas </a:t>
            </a:r>
            <a:r>
              <a:rPr lang="pl-PL" b="1" i="0" u="sng" dirty="0"/>
              <a:t>królami</a:t>
            </a:r>
            <a:r>
              <a:rPr lang="pl-PL" i="0" u="sng" dirty="0"/>
              <a:t> i </a:t>
            </a:r>
            <a:r>
              <a:rPr lang="pl-PL" b="1" i="0" u="sng" dirty="0"/>
              <a:t>kapłanami</a:t>
            </a:r>
            <a:r>
              <a:rPr lang="pl-PL" i="0" u="sng" dirty="0"/>
              <a:t> Bogu naszemu, i królować będziemy na ziemi</a:t>
            </a:r>
            <a:r>
              <a:rPr lang="pl-PL" i="0" dirty="0"/>
              <a:t>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D66493-5D1C-5B45-AF56-A14E694E650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474164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482A2D-3296-5248-985E-D77CA524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Nasza relacja z ziemią? (Mt5:5)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03670A-BFCE-744F-A15B-0A9907759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Jezus, widząc tłumy, wyszedł na górę. A gdy usiadł, przystąpili do Niego Jego uczniowie. Wtedy otworzył usta i nauczał ich tymi słowami:</a:t>
            </a:r>
          </a:p>
          <a:p>
            <a:endParaRPr lang="pl-PL" dirty="0"/>
          </a:p>
          <a:p>
            <a:r>
              <a:rPr lang="pl-PL" dirty="0"/>
              <a:t>(…)</a:t>
            </a:r>
          </a:p>
          <a:p>
            <a:endParaRPr lang="pl-PL" dirty="0"/>
          </a:p>
          <a:p>
            <a:r>
              <a:rPr lang="pl-PL" dirty="0"/>
              <a:t>Błogosławieni </a:t>
            </a:r>
            <a:r>
              <a:rPr lang="pl-PL" u="sng" dirty="0"/>
              <a:t>łagodni</a:t>
            </a:r>
            <a:r>
              <a:rPr lang="pl-PL" dirty="0"/>
              <a:t> (cisi), </a:t>
            </a:r>
          </a:p>
          <a:p>
            <a:r>
              <a:rPr lang="pl-PL" dirty="0"/>
              <a:t>	gdyż </a:t>
            </a:r>
            <a:r>
              <a:rPr lang="pl-PL" u="sng" dirty="0"/>
              <a:t>oni odziedziczą (posiądą) ziemię</a:t>
            </a:r>
            <a:r>
              <a:rPr lang="pl-PL" dirty="0"/>
              <a:t>.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29DBEA24-3A18-B947-A695-8759AFEC019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7267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482A2D-3296-5248-985E-D77CA524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jeszcze jest o naszym królowaniu?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03670A-BFCE-744F-A15B-0A9907759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/>
              <a:t>?</a:t>
            </a:r>
          </a:p>
          <a:p>
            <a:pPr algn="ctr"/>
            <a:endParaRPr lang="pl-PL" sz="4800" b="1" dirty="0"/>
          </a:p>
          <a:p>
            <a:pPr algn="ctr"/>
            <a:r>
              <a:rPr lang="pl-PL" sz="4800" b="1" dirty="0"/>
              <a:t>Zobacz do Iz 65 i okolice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327165-CEAB-1947-99A7-E490F6A534B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49361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#6. </a:t>
            </a:r>
            <a:r>
              <a:rPr lang="pl-PL" altLang="pl-PL" dirty="0" err="1"/>
              <a:t>Współkrólowanie</a:t>
            </a:r>
            <a:r>
              <a:rPr lang="pl-PL" altLang="pl-PL" dirty="0"/>
              <a:t> w Królestwie Mesjasza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6083498" y="3805724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ole tekstowe 59"/>
          <p:cNvSpPr txBox="1">
            <a:spLocks noChangeArrowheads="1"/>
          </p:cNvSpPr>
          <p:nvPr/>
        </p:nvSpPr>
        <p:spPr bwMode="auto">
          <a:xfrm>
            <a:off x="6048376" y="6047602"/>
            <a:ext cx="4286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FF0000"/>
                </a:solidFill>
              </a:rPr>
              <a:t>Mt 5:5 - Błogosławieni cisi, ponieważ oni </a:t>
            </a:r>
            <a:r>
              <a:rPr lang="pl-PL" altLang="x-none" sz="1800" b="1" i="1" dirty="0">
                <a:solidFill>
                  <a:srgbClr val="FF0000"/>
                </a:solidFill>
              </a:rPr>
              <a:t>odziedziczą ziemię</a:t>
            </a:r>
            <a:r>
              <a:rPr lang="pl-PL" altLang="x-none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4" name="pole tekstowe 59"/>
          <p:cNvSpPr txBox="1">
            <a:spLocks noChangeArrowheads="1"/>
          </p:cNvSpPr>
          <p:nvPr/>
        </p:nvSpPr>
        <p:spPr bwMode="auto">
          <a:xfrm>
            <a:off x="261389" y="5127625"/>
            <a:ext cx="56724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20:6 </a:t>
            </a:r>
            <a:r>
              <a:rPr lang="pl-PL" altLang="x-none" sz="1800" i="1" dirty="0" err="1">
                <a:solidFill>
                  <a:srgbClr val="FF0000"/>
                </a:solidFill>
              </a:rPr>
              <a:t>Błogosławienii</a:t>
            </a:r>
            <a:r>
              <a:rPr lang="pl-PL" altLang="x-none" sz="1800" i="1" dirty="0">
                <a:solidFill>
                  <a:srgbClr val="FF0000"/>
                </a:solidFill>
              </a:rPr>
              <a:t> święci są ci, którzy mają udział w pierwszym zmartwychwstaniu. 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będą kapłanami Boga i Chrystusa i będą z nim </a:t>
            </a:r>
            <a:r>
              <a:rPr lang="pl-PL" altLang="x-none" sz="1800" b="1" i="1" u="sng" dirty="0">
                <a:solidFill>
                  <a:srgbClr val="FF0000"/>
                </a:solidFill>
              </a:rPr>
              <a:t>królować</a:t>
            </a:r>
            <a:r>
              <a:rPr lang="pl-PL" altLang="x-none" sz="1800" i="1" dirty="0">
                <a:solidFill>
                  <a:srgbClr val="FF0000"/>
                </a:solidFill>
              </a:rPr>
              <a:t> tysiąc lat.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83983594"/>
      </p:ext>
    </p:extLst>
  </p:cSld>
  <p:clrMapOvr>
    <a:masterClrMapping/>
  </p:clrMapOvr>
  <p:transition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C78768-9675-3C44-8461-1867C3432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#7</a:t>
            </a:r>
            <a:br>
              <a:rPr lang="pl-PL" dirty="0"/>
            </a:br>
            <a:r>
              <a:rPr lang="pl-PL" dirty="0"/>
              <a:t>Koniec i początek</a:t>
            </a:r>
            <a:br>
              <a:rPr lang="pl-PL" dirty="0"/>
            </a:br>
            <a:r>
              <a:rPr lang="pl-PL" dirty="0"/>
              <a:t>Nowe niebo i nowa ziemia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A7AF49-326D-9F45-AE1D-3A9FF7859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23175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026EF5-8CFD-6942-A755-72EF94CA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Domknięcie problemu grzechu, Obj 22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D68DC3-0A76-EF46-89CF-D50826E5C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254368"/>
            <a:ext cx="10515600" cy="5307070"/>
          </a:xfrm>
        </p:spPr>
        <p:txBody>
          <a:bodyPr tIns="0" bIns="36000">
            <a:noAutofit/>
          </a:bodyPr>
          <a:lstStyle/>
          <a:p>
            <a:pPr>
              <a:spcBef>
                <a:spcPts val="0"/>
              </a:spcBef>
            </a:pPr>
            <a:r>
              <a:rPr lang="pl-PL" b="1" i="0" baseline="30000" dirty="0"/>
              <a:t>(1) </a:t>
            </a:r>
            <a:r>
              <a:rPr lang="pl-PL" i="0" dirty="0"/>
              <a:t>I </a:t>
            </a:r>
            <a:r>
              <a:rPr lang="pl-PL" i="0" u="sng" dirty="0"/>
              <a:t>widziałem nowe niebo i nową ziemię; bowiem pierwsze niebo i pierwsza ziemia przeminęły</a:t>
            </a:r>
            <a:r>
              <a:rPr lang="pl-PL" i="0" dirty="0"/>
              <a:t>, i nie ma już morza.</a:t>
            </a:r>
            <a:r>
              <a:rPr lang="pl-PL" b="1" i="0" baseline="30000" dirty="0"/>
              <a:t> (2) </a:t>
            </a:r>
            <a:r>
              <a:rPr lang="pl-PL" i="0" dirty="0"/>
              <a:t>A ja, Jan, widziałem miasto święte, Nowe Jeruzalem, zstępujące z nieba od Boga, które jest przygotowane jako oblubienica przyozdobiona dla swojego męża.</a:t>
            </a:r>
          </a:p>
          <a:p>
            <a:pPr>
              <a:lnSpc>
                <a:spcPct val="110000"/>
              </a:lnSpc>
            </a:pPr>
            <a:r>
              <a:rPr lang="pl-PL" b="1" i="0" baseline="30000" dirty="0"/>
              <a:t>(3) </a:t>
            </a:r>
            <a:r>
              <a:rPr lang="pl-PL" i="0" dirty="0"/>
              <a:t>I słyszałem potężny głos z nieba, mówiący: </a:t>
            </a:r>
            <a:r>
              <a:rPr lang="pl-PL" i="0" u="sng" dirty="0"/>
              <a:t>Oto przybytek Boga z ludźmi, i zamieszka z nimi; a oni będą Jego ludem, i sam Bóg będzie z nimi – ich Bóg.</a:t>
            </a:r>
            <a:r>
              <a:rPr lang="pl-PL" b="1" i="0" baseline="30000" dirty="0"/>
              <a:t> (4) </a:t>
            </a:r>
            <a:r>
              <a:rPr lang="pl-PL" i="0" dirty="0"/>
              <a:t>I otrze Bóg wszelką łzę z ich oczu, i nie będzie już śmierci, ani bólu, ani krzyku, ani znoju już nie będzie; gdyż pierwsze rzeczy odeszły.</a:t>
            </a:r>
          </a:p>
          <a:p>
            <a:r>
              <a:rPr lang="pl-PL" b="1" i="0" baseline="30000" dirty="0"/>
              <a:t>(5) </a:t>
            </a:r>
            <a:r>
              <a:rPr lang="pl-PL" i="0" dirty="0"/>
              <a:t>A siedzący na tronie powiedział: Oto wszystko nowe czynię. I mówi mi: Napisz, bo te słowa są prawdziwe i godne zaufania.</a:t>
            </a:r>
            <a:r>
              <a:rPr lang="pl-PL" b="1" i="0" baseline="30000" dirty="0"/>
              <a:t> (6) </a:t>
            </a:r>
            <a:r>
              <a:rPr lang="pl-PL" i="0" dirty="0"/>
              <a:t>I powiedział mi: Stało się. Ja jestem Alfa i Omega, początek i koniec. </a:t>
            </a:r>
          </a:p>
          <a:p>
            <a:pPr algn="r"/>
            <a:r>
              <a:rPr lang="pl-PL" i="0" dirty="0"/>
              <a:t>(</a:t>
            </a:r>
            <a:r>
              <a:rPr lang="pl-PL" i="0" dirty="0" err="1"/>
              <a:t>Ap</a:t>
            </a:r>
            <a:r>
              <a:rPr lang="pl-PL" i="0" dirty="0"/>
              <a:t> 21:1nn </a:t>
            </a:r>
            <a:r>
              <a:rPr lang="pl-PL" i="0" dirty="0" err="1"/>
              <a:t>tpnp</a:t>
            </a:r>
            <a:r>
              <a:rPr lang="pl-PL" i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111013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026EF5-8CFD-6942-A755-72EF94CA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co potem?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D68DC3-0A76-EF46-89CF-D50826E5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0" baseline="30000" dirty="0"/>
              <a:t>(9) </a:t>
            </a:r>
            <a:r>
              <a:rPr lang="pl-PL" i="0" dirty="0"/>
              <a:t>Lecz, jak jest napisane: </a:t>
            </a:r>
          </a:p>
          <a:p>
            <a:r>
              <a:rPr lang="pl-PL" i="0" dirty="0"/>
              <a:t>Czego oko nie widziało i ucho nie słyszało, </a:t>
            </a:r>
          </a:p>
          <a:p>
            <a:r>
              <a:rPr lang="pl-PL" i="0" dirty="0"/>
              <a:t>i co nie wstąpiło do ludzkiego serca, </a:t>
            </a:r>
          </a:p>
          <a:p>
            <a:r>
              <a:rPr lang="pl-PL" i="0" dirty="0"/>
              <a:t>to przygotował Bóg </a:t>
            </a:r>
          </a:p>
          <a:p>
            <a:r>
              <a:rPr lang="pl-PL" i="0" dirty="0"/>
              <a:t>tym, którzy Go miłują.</a:t>
            </a:r>
            <a:r>
              <a:rPr lang="pl-PL" b="1" i="0" baseline="30000" dirty="0"/>
              <a:t> </a:t>
            </a:r>
          </a:p>
          <a:p>
            <a:r>
              <a:rPr lang="pl-PL" b="1" i="0" baseline="30000" dirty="0"/>
              <a:t>(10) </a:t>
            </a:r>
            <a:r>
              <a:rPr lang="pl-PL" i="0" dirty="0"/>
              <a:t>Nam natomiast objawił to Bóg przez swojego Ducha.</a:t>
            </a:r>
          </a:p>
          <a:p>
            <a:pPr algn="r"/>
            <a:r>
              <a:rPr lang="pl-PL" i="0" dirty="0"/>
              <a:t>(1Kor 2:9-10 TPNT)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B348409-196C-F044-B550-18540EC2B15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17185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#7. Nowe Niebo i Nowa Ziemia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3" name="pole tekstowe 59"/>
          <p:cNvSpPr txBox="1">
            <a:spLocks noChangeArrowheads="1"/>
          </p:cNvSpPr>
          <p:nvPr/>
        </p:nvSpPr>
        <p:spPr bwMode="auto">
          <a:xfrm>
            <a:off x="524435" y="5127625"/>
            <a:ext cx="644310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21:1-3 Potem zobaczyłem nowe niebo i nową ziemię. Pierwsze niebo bowiem i pierwsza ziemia przeminęły i nie było już morza.(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Oto przybytek Boga jest z ludźmi i będzie mieszkał z nimi. Oni będą jego ludem, a sam Bóg będzie z nimi i będzie ich Bogiem.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5573713" y="3410269"/>
            <a:ext cx="3256795" cy="154672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2016554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dirty="0"/>
              <a:t>Ja w czasie  </a:t>
            </a:r>
            <a:br>
              <a:rPr lang="pl-PL" dirty="0"/>
            </a:br>
            <a:r>
              <a:rPr lang="pl-PL" dirty="0"/>
              <a:t>		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  <p:sp>
        <p:nvSpPr>
          <p:cNvPr id="20" name="Romb 19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</p:spTree>
    <p:extLst>
      <p:ext uri="{BB962C8B-B14F-4D97-AF65-F5344CB8AC3E}">
        <p14:creationId xmlns:p14="http://schemas.microsoft.com/office/powerpoint/2010/main" val="4817613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65CF70-B03E-1047-8840-0881056B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Domknięcie historii – pokazać łączność z Gen 1-3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E214DE-5939-6541-8FD7-5961C94A5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Bliskość Boga z ludźmi</a:t>
            </a:r>
          </a:p>
          <a:p>
            <a:r>
              <a:rPr lang="pl-PL" dirty="0"/>
              <a:t>Drzewo życia</a:t>
            </a:r>
          </a:p>
          <a:p>
            <a:r>
              <a:rPr lang="pl-PL" dirty="0"/>
              <a:t>….</a:t>
            </a:r>
          </a:p>
          <a:p>
            <a:r>
              <a:rPr lang="pl-PL" dirty="0"/>
              <a:t>Chodzenie w światłości &lt;-&gt; wstyd</a:t>
            </a:r>
          </a:p>
        </p:txBody>
      </p:sp>
    </p:spTree>
    <p:extLst>
      <p:ext uri="{BB962C8B-B14F-4D97-AF65-F5344CB8AC3E}">
        <p14:creationId xmlns:p14="http://schemas.microsoft.com/office/powerpoint/2010/main" val="415972228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6C2A4D-DD30-3E43-A446-02FA1FA3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Ciąg dalszy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0A7C21-42B0-8743-8C6E-8FE64B7C4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Koncepcje mormońskie</a:t>
            </a:r>
          </a:p>
          <a:p>
            <a:r>
              <a:rPr lang="pl-PL" dirty="0"/>
              <a:t>Koncepcje </a:t>
            </a:r>
            <a:r>
              <a:rPr lang="pl-PL" dirty="0" err="1"/>
              <a:t>heretycke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67501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Podsumowanie: Siedem wydarzeń </a:t>
            </a:r>
            <a:br>
              <a:rPr lang="pl-PL" altLang="pl-PL" dirty="0"/>
            </a:br>
            <a:r>
              <a:rPr lang="pl-PL" altLang="pl-PL" dirty="0"/>
              <a:t>zaplanowanych w życiu ucznia Jezusa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5995798" y="28725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3</a:t>
            </a: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6721476" y="2276475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4</a:t>
            </a: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8887639" y="313444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7</a:t>
            </a: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6967078" y="27615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5</a:t>
            </a:r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5833004" y="3196434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2</a:t>
            </a:r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4784056" y="411480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1</a:t>
            </a:r>
          </a:p>
        </p:txBody>
      </p: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7689931" y="374346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6</a:t>
            </a:r>
          </a:p>
        </p:txBody>
      </p:sp>
      <p:sp>
        <p:nvSpPr>
          <p:cNvPr id="60" name="Symbol zastępczy zawartości 2"/>
          <p:cNvSpPr txBox="1">
            <a:spLocks/>
          </p:cNvSpPr>
          <p:nvPr/>
        </p:nvSpPr>
        <p:spPr bwMode="auto">
          <a:xfrm>
            <a:off x="139958" y="4649940"/>
            <a:ext cx="7886700" cy="203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pl-PL" altLang="x-none" sz="1800" dirty="0"/>
              <a:t>#0. Nowe narodzenie (ale to już było).</a:t>
            </a:r>
            <a:br>
              <a:rPr lang="pl-PL" altLang="x-none" sz="1800" dirty="0"/>
            </a:br>
            <a:r>
              <a:rPr lang="pl-PL" altLang="x-none" sz="1800" dirty="0"/>
              <a:t>#1. Śmierć, bo raczej umrę.</a:t>
            </a:r>
            <a:br>
              <a:rPr lang="pl-PL" altLang="x-none" sz="1800" dirty="0"/>
            </a:br>
            <a:r>
              <a:rPr lang="pl-PL" altLang="x-none" sz="1800" dirty="0"/>
              <a:t>#2. W nowym ciele moje zmartwychwstanie.</a:t>
            </a:r>
            <a:br>
              <a:rPr lang="pl-PL" altLang="x-none" sz="1800" dirty="0"/>
            </a:br>
            <a:r>
              <a:rPr lang="pl-PL" altLang="x-none" sz="1800" dirty="0"/>
              <a:t>#3. Rozliczenie służby przed Trybunałem Pana Jezusa.</a:t>
            </a:r>
            <a:br>
              <a:rPr lang="pl-PL" altLang="x-none" sz="1800" dirty="0"/>
            </a:br>
            <a:r>
              <a:rPr lang="pl-PL" altLang="x-none" sz="1800" dirty="0"/>
              <a:t>#4. Wesele Baranka, bo jestem zaproszony.</a:t>
            </a:r>
            <a:br>
              <a:rPr lang="pl-PL" altLang="x-none" sz="1800" dirty="0"/>
            </a:br>
            <a:r>
              <a:rPr lang="pl-PL" altLang="x-none" sz="1800" dirty="0"/>
              <a:t>#5. Powrót z Jezusem na ziemię.</a:t>
            </a:r>
            <a:br>
              <a:rPr lang="pl-PL" altLang="x-none" sz="1800" dirty="0"/>
            </a:br>
            <a:r>
              <a:rPr lang="pl-PL" altLang="x-none" sz="1800" dirty="0"/>
              <a:t>#6. Objęcie dziedzictwa i z Królem królowanie.</a:t>
            </a:r>
            <a:br>
              <a:rPr lang="pl-PL" altLang="x-none" sz="1800" dirty="0"/>
            </a:br>
            <a:r>
              <a:rPr lang="pl-PL" altLang="x-none" sz="1800" dirty="0"/>
              <a:t>#7. Pojawienie się Nowego Nieba i Nowej Ziemi.</a:t>
            </a:r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>
            <a:off x="4062401" y="356795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0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767315008"/>
      </p:ext>
    </p:extLst>
  </p:cSld>
  <p:clrMapOvr>
    <a:masterClrMapping/>
  </p:clrMapOvr>
  <p:transition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Trudne wersety i kłopoty z koncepcją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94907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356D79-389C-6A4F-B685-72CB6521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11:18: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63DBDEE-4DD9-454A-9321-014D6948A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 przypowieści o talentach, rozliczeniu i nadziei.</a:t>
            </a:r>
          </a:p>
          <a:p>
            <a:endParaRPr lang="pl-PL" dirty="0"/>
          </a:p>
          <a:p>
            <a:r>
              <a:rPr lang="pl-PL" dirty="0"/>
              <a:t>A narody uniosły się gniewem, i </a:t>
            </a:r>
            <a:r>
              <a:rPr lang="pl-PL" u="sng" dirty="0"/>
              <a:t>nadszedł Twój gniew oraz czas </a:t>
            </a:r>
            <a:r>
              <a:rPr lang="pl-PL" b="1" u="sng" dirty="0"/>
              <a:t>sądzenia umarłych</a:t>
            </a:r>
            <a:r>
              <a:rPr lang="pl-PL" dirty="0"/>
              <a:t>, aby </a:t>
            </a:r>
            <a:r>
              <a:rPr lang="pl-PL" b="1" u="sng" dirty="0"/>
              <a:t>dać nagrodę</a:t>
            </a:r>
            <a:r>
              <a:rPr lang="pl-PL" u="sng" dirty="0"/>
              <a:t> Twoim sługom, prorokom i świętym oraz bojącym się Twojego imienia</a:t>
            </a:r>
            <a:r>
              <a:rPr lang="pl-PL" dirty="0"/>
              <a:t>, małym i wielkim, i zniszczyć tych, którzy niszczą ziemię.</a:t>
            </a:r>
          </a:p>
          <a:p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C41FB26-84CE-704C-B6DC-77353325367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Problem: w chronologicznym opisie wydarzeń końca wszystko zlewa się w jedno. Kłopotem jest zwłaszcza gniew i sąd umarłych oraz nagroda dla sług.</a:t>
            </a:r>
          </a:p>
          <a:p>
            <a:r>
              <a:rPr lang="pl-PL" dirty="0"/>
              <a:t>Wyjaśnienie – to jest pod koniec 11 więc tam może być taka synteza, podsumowanie końca czasów. I pewnie taki ten </a:t>
            </a:r>
            <a:r>
              <a:rPr lang="pl-PL"/>
              <a:t>werset jest.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241895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Koniec?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81266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Pytania: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083683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E275B4-B072-1149-8577-E41F620B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Dyskusja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5FE74F-F29A-E440-8FF6-80C1B3B95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087074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C8B021-9F53-7445-B891-557600B6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Dwa akcenty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7BB33A-4870-0A4D-9079-010318AAF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Akcent na nowe narodzenie</a:t>
            </a:r>
          </a:p>
          <a:p>
            <a:r>
              <a:rPr lang="pl-PL" dirty="0"/>
              <a:t>Akcent na wykonanie i rozliczenie dzieła</a:t>
            </a:r>
          </a:p>
        </p:txBody>
      </p:sp>
    </p:spTree>
    <p:extLst>
      <p:ext uri="{BB962C8B-B14F-4D97-AF65-F5344CB8AC3E}">
        <p14:creationId xmlns:p14="http://schemas.microsoft.com/office/powerpoint/2010/main" val="311365747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Zajęcia #4.</a:t>
            </a:r>
            <a:br>
              <a:rPr lang="pl-PL" dirty="0"/>
            </a:br>
            <a:r>
              <a:rPr lang="pl-PL" dirty="0"/>
              <a:t>Pytania i próba odpowiedzi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5157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dirty="0"/>
              <a:t>Zasada przyczynowo skutkowa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4585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Pytania: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23283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A284512-6F2B-EF4A-A66A-DC1A96D3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 druku…</a:t>
            </a:r>
            <a:br>
              <a:rPr lang="pl-PL" dirty="0"/>
            </a:br>
            <a:r>
              <a:rPr lang="pl-PL" dirty="0"/>
              <a:t>	… i źródła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5AA56FE-2497-F84B-B08F-9EEEEB2A2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715622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24CDA5-49A6-A148-9DA3-F604A2DE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 druku i źródła obrazków do przetwarzania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793F6C-FB39-FB49-AFBC-A90F4A146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Zebranie na wiosnę 2023 najlepsze obrazki aby je używać jako materiały edukacyjne</a:t>
            </a:r>
          </a:p>
          <a:p>
            <a:r>
              <a:rPr lang="pl-PL" dirty="0"/>
              <a:t>Można z tego robić PDF, albo PNG</a:t>
            </a:r>
          </a:p>
        </p:txBody>
      </p:sp>
    </p:spTree>
    <p:extLst>
      <p:ext uri="{BB962C8B-B14F-4D97-AF65-F5344CB8AC3E}">
        <p14:creationId xmlns:p14="http://schemas.microsoft.com/office/powerpoint/2010/main" val="134555267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sz="2000" b="1" i="1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upadek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odrodzenie</a:t>
            </a:r>
          </a:p>
        </p:txBody>
      </p:sp>
    </p:spTree>
    <p:extLst>
      <p:ext uri="{BB962C8B-B14F-4D97-AF65-F5344CB8AC3E}">
        <p14:creationId xmlns:p14="http://schemas.microsoft.com/office/powerpoint/2010/main" val="367319203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Zagłada i odkupienie</a:t>
            </a:r>
          </a:p>
        </p:txBody>
      </p:sp>
    </p:spTree>
    <p:extLst>
      <p:ext uri="{BB962C8B-B14F-4D97-AF65-F5344CB8AC3E}">
        <p14:creationId xmlns:p14="http://schemas.microsoft.com/office/powerpoint/2010/main" val="297356826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338328" y="365126"/>
            <a:ext cx="11670792" cy="1081784"/>
          </a:xfrm>
        </p:spPr>
        <p:txBody>
          <a:bodyPr>
            <a:noAutofit/>
          </a:bodyPr>
          <a:lstStyle/>
          <a:p>
            <a:r>
              <a:rPr lang="pl-PL" altLang="pl-PL" dirty="0"/>
              <a:t>Przyszłość: szeroka droga, która prowadzi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735866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351673" y="3930649"/>
            <a:ext cx="54139" cy="22998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75350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240762" y="4525266"/>
            <a:ext cx="11937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Umiera zstępując do krainy umarłych (hebr. </a:t>
            </a:r>
            <a:r>
              <a:rPr lang="pl-PL" sz="2400" i="1" dirty="0" err="1"/>
              <a:t>szeol</a:t>
            </a:r>
            <a:r>
              <a:rPr lang="pl-PL" sz="2400" dirty="0"/>
              <a:t>, gr. </a:t>
            </a:r>
            <a:r>
              <a:rPr lang="pl-PL" sz="2400" i="1" dirty="0"/>
              <a:t>hades</a:t>
            </a:r>
            <a:r>
              <a:rPr lang="pl-PL" sz="2400" dirty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zostaje wezwany na sąd.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staje przez Bogiem i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508207" y="344991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30697" y="389220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177482" y="4209852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102703" y="37061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252731" y="401541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645A9BE2-E176-7041-9947-150105977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0B0040E7-00F6-D343-8904-E6ADE78FA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3603574824"/>
      </p:ext>
    </p:extLst>
  </p:cSld>
  <p:clrMapOvr>
    <a:masterClrMapping/>
  </p:clrMapOvr>
  <p:transition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231821" y="365126"/>
            <a:ext cx="11616742" cy="713398"/>
          </a:xfrm>
        </p:spPr>
        <p:txBody>
          <a:bodyPr>
            <a:noAutofit/>
          </a:bodyPr>
          <a:lstStyle/>
          <a:p>
            <a:r>
              <a:rPr lang="pl-PL" altLang="pl-PL" dirty="0"/>
              <a:t>Siedem wydarzeń zaplanowanych w życiu ucznia Jezusa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5995798" y="28725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3</a:t>
            </a: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6721476" y="2276475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4</a:t>
            </a: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8887639" y="313444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7</a:t>
            </a: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6967078" y="27615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5</a:t>
            </a:r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5833004" y="3196434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2</a:t>
            </a:r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4784056" y="411480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1</a:t>
            </a:r>
          </a:p>
        </p:txBody>
      </p: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7689931" y="374346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6</a:t>
            </a:r>
          </a:p>
        </p:txBody>
      </p:sp>
      <p:sp>
        <p:nvSpPr>
          <p:cNvPr id="60" name="Symbol zastępczy zawartości 2"/>
          <p:cNvSpPr txBox="1">
            <a:spLocks/>
          </p:cNvSpPr>
          <p:nvPr/>
        </p:nvSpPr>
        <p:spPr bwMode="auto">
          <a:xfrm>
            <a:off x="139958" y="4497541"/>
            <a:ext cx="7886700" cy="226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pl-PL" altLang="x-none" sz="2000" dirty="0">
                <a:latin typeface="+mn-lt"/>
                <a:ea typeface="+mn-ea"/>
                <a:cs typeface="+mn-cs"/>
              </a:rPr>
              <a:t>#0. Nowe narodzenie (ale to już było).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#1. Śmierć, bo raczej umrę.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#2. W nowym ciele moje zmartwychwstanie.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#3. Rozliczenie służby przed Trybunałem Pana Jezusa.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#4. Wesele Baranka, bo jestem zaproszony.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#5. Powrót z Jezusem na ziemię.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#6. Objęcie dziedzictwa i z Królem królowanie.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#7. Pojawienie się Nowego Nieba i Nowej Ziemi.</a:t>
            </a:r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>
            <a:off x="4062401" y="356795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0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41505" y="6223810"/>
              <a:ext cx="670049" cy="348563"/>
              <a:chOff x="9141505" y="6223810"/>
              <a:chExt cx="670049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41505" y="6572373"/>
                <a:ext cx="670049" cy="0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0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  <p:sp>
        <p:nvSpPr>
          <p:cNvPr id="70" name="Line 16">
            <a:extLst>
              <a:ext uri="{FF2B5EF4-FFF2-40B4-BE49-F238E27FC236}">
                <a16:creationId xmlns:a16="http://schemas.microsoft.com/office/drawing/2014/main" id="{F222127D-AE88-584E-8C1D-610FE7BA2C2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25001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4">
                <a:lumMod val="60000"/>
                <a:lumOff val="40000"/>
              </a:schemeClr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71" name="Grupa 70">
            <a:extLst>
              <a:ext uri="{FF2B5EF4-FFF2-40B4-BE49-F238E27FC236}">
                <a16:creationId xmlns:a16="http://schemas.microsoft.com/office/drawing/2014/main" id="{10C20578-A5EF-3E44-AB57-E49C80692628}"/>
              </a:ext>
            </a:extLst>
          </p:cNvPr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72" name="Line 32">
              <a:extLst>
                <a:ext uri="{FF2B5EF4-FFF2-40B4-BE49-F238E27FC236}">
                  <a16:creationId xmlns:a16="http://schemas.microsoft.com/office/drawing/2014/main" id="{64358503-7C19-4E4B-99B8-A322B5B88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73" name="Line 32">
              <a:extLst>
                <a:ext uri="{FF2B5EF4-FFF2-40B4-BE49-F238E27FC236}">
                  <a16:creationId xmlns:a16="http://schemas.microsoft.com/office/drawing/2014/main" id="{578327A2-7724-EB4C-832B-604F26F1E5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497448"/>
      </p:ext>
    </p:extLst>
  </p:cSld>
  <p:clrMapOvr>
    <a:masterClrMapping/>
  </p:clrMapOvr>
  <p:transition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Dzieło Pana Jezusa a święta Pana wg </a:t>
            </a:r>
            <a:r>
              <a:rPr lang="pl-PL" altLang="pl-PL" dirty="0" err="1"/>
              <a:t>Kpł</a:t>
            </a:r>
            <a:r>
              <a:rPr lang="pl-PL" altLang="pl-PL" dirty="0"/>
              <a:t> 23</a:t>
            </a: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228731" y="2543969"/>
            <a:ext cx="84931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328107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250006" y="3414558"/>
            <a:ext cx="813595" cy="904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320130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8CA023E6-6ED8-D947-932C-E57CB80CD97B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97" name="pole tekstowe 1">
              <a:extLst>
                <a:ext uri="{FF2B5EF4-FFF2-40B4-BE49-F238E27FC236}">
                  <a16:creationId xmlns:a16="http://schemas.microsoft.com/office/drawing/2014/main" id="{95661D17-3050-FF46-8DD1-0CD1A507A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B6F98838-77B0-6348-B270-FC73688B569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63EB773D-9A0B-9043-B400-0AE11E4B8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700642C8-96C8-B74B-BA2D-7F81918BB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A4BA291B-B4F1-8B41-BDB4-FD411CBAEAA0}"/>
              </a:ext>
            </a:extLst>
          </p:cNvPr>
          <p:cNvGrpSpPr/>
          <p:nvPr/>
        </p:nvGrpSpPr>
        <p:grpSpPr>
          <a:xfrm>
            <a:off x="2979877" y="2652751"/>
            <a:ext cx="429376" cy="655918"/>
            <a:chOff x="2957194" y="2798382"/>
            <a:chExt cx="419732" cy="641186"/>
          </a:xfrm>
        </p:grpSpPr>
        <p:sp>
          <p:nvSpPr>
            <p:cNvPr id="63" name="Line 32">
              <a:extLst>
                <a:ext uri="{FF2B5EF4-FFF2-40B4-BE49-F238E27FC236}">
                  <a16:creationId xmlns:a16="http://schemas.microsoft.com/office/drawing/2014/main" id="{D1604E5D-B61D-9F40-99A6-E02C91EA23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4" name="Line 32">
              <a:extLst>
                <a:ext uri="{FF2B5EF4-FFF2-40B4-BE49-F238E27FC236}">
                  <a16:creationId xmlns:a16="http://schemas.microsoft.com/office/drawing/2014/main" id="{E38C91AD-FA63-B741-9FF7-8C4F5028B3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65" name="Oval 28">
            <a:extLst>
              <a:ext uri="{FF2B5EF4-FFF2-40B4-BE49-F238E27FC236}">
                <a16:creationId xmlns:a16="http://schemas.microsoft.com/office/drawing/2014/main" id="{AD77BBAD-8A5D-0D41-8FB6-1735A732F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7" y="334477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66" name="pole tekstowe 1">
            <a:extLst>
              <a:ext uri="{FF2B5EF4-FFF2-40B4-BE49-F238E27FC236}">
                <a16:creationId xmlns:a16="http://schemas.microsoft.com/office/drawing/2014/main" id="{5AA7521B-9F7D-B340-B367-208D5C2D4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16" y="4999301"/>
            <a:ext cx="99415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Ukrzyżowanie, śmierć jako Pana Jezusa jako Baranka Bożego gładzącego grzech świata.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Zmartwychwstanie Pana Jezusa jako pierwszego plonu.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Zesłanie Ducha Świętego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Przyjście Pana po swój Kościół.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Wybawienie resztki Izraela.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Objęcie królowania w Królestwie Mesjańskim.</a:t>
            </a:r>
          </a:p>
        </p:txBody>
      </p:sp>
    </p:spTree>
    <p:extLst>
      <p:ext uri="{BB962C8B-B14F-4D97-AF65-F5344CB8AC3E}">
        <p14:creationId xmlns:p14="http://schemas.microsoft.com/office/powerpoint/2010/main" val="1378721445"/>
      </p:ext>
    </p:extLst>
  </p:cSld>
  <p:clrMapOvr>
    <a:masterClrMapping/>
  </p:clrMapOvr>
  <p:transition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Dzieło Pana Jezusa a święta Pana</a:t>
            </a: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228731" y="2543969"/>
            <a:ext cx="84931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328107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549768" y="305495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W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250006" y="3414558"/>
            <a:ext cx="813595" cy="904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320130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8CA023E6-6ED8-D947-932C-E57CB80CD97B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97" name="pole tekstowe 1">
              <a:extLst>
                <a:ext uri="{FF2B5EF4-FFF2-40B4-BE49-F238E27FC236}">
                  <a16:creationId xmlns:a16="http://schemas.microsoft.com/office/drawing/2014/main" id="{95661D17-3050-FF46-8DD1-0CD1A507A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B6F98838-77B0-6348-B270-FC73688B569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63EB773D-9A0B-9043-B400-0AE11E4B8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700642C8-96C8-B74B-BA2D-7F81918BB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  <p:sp>
        <p:nvSpPr>
          <p:cNvPr id="58" name="Oval 28">
            <a:extLst>
              <a:ext uri="{FF2B5EF4-FFF2-40B4-BE49-F238E27FC236}">
                <a16:creationId xmlns:a16="http://schemas.microsoft.com/office/drawing/2014/main" id="{03AEF8F0-44E2-2B4F-9D1F-575A0DB43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595" y="311188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0</a:t>
            </a:r>
          </a:p>
        </p:txBody>
      </p:sp>
      <p:sp>
        <p:nvSpPr>
          <p:cNvPr id="60" name="Oval 28">
            <a:extLst>
              <a:ext uri="{FF2B5EF4-FFF2-40B4-BE49-F238E27FC236}">
                <a16:creationId xmlns:a16="http://schemas.microsoft.com/office/drawing/2014/main" id="{AF4CE3FA-B290-884D-B7C9-8B0F6A862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330" y="227781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S</a:t>
            </a:r>
          </a:p>
        </p:txBody>
      </p:sp>
      <p:sp>
        <p:nvSpPr>
          <p:cNvPr id="61" name="pole tekstowe 1">
            <a:extLst>
              <a:ext uri="{FF2B5EF4-FFF2-40B4-BE49-F238E27FC236}">
                <a16:creationId xmlns:a16="http://schemas.microsoft.com/office/drawing/2014/main" id="{E1931A6E-DAE6-CB42-8369-1A577B9C9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66" y="4572403"/>
            <a:ext cx="994155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#S. </a:t>
            </a:r>
            <a:r>
              <a:rPr lang="pl-PL" altLang="pl-PL" sz="1400" b="1" dirty="0"/>
              <a:t>Stworzenie</a:t>
            </a:r>
            <a:r>
              <a:rPr lang="pl-PL" altLang="pl-PL" sz="1400" dirty="0"/>
              <a:t> (</a:t>
            </a:r>
            <a:r>
              <a:rPr lang="pl-PL" altLang="pl-PL" sz="1400" i="1" dirty="0"/>
              <a:t>Na początku było Słowo</a:t>
            </a:r>
            <a:r>
              <a:rPr lang="mr-IN" altLang="pl-PL" sz="1400" dirty="0"/>
              <a:t>…</a:t>
            </a:r>
            <a:r>
              <a:rPr lang="pl-PL" altLang="pl-PL" sz="1400" dirty="0"/>
              <a:t> </a:t>
            </a:r>
            <a:r>
              <a:rPr lang="pl-PL" altLang="pl-PL" sz="1400" i="1" dirty="0"/>
              <a:t>i wszystko przez Nie się stało co się stało</a:t>
            </a:r>
            <a:r>
              <a:rPr lang="pl-PL" altLang="pl-PL" sz="1400" dirty="0"/>
              <a:t>).</a:t>
            </a:r>
            <a:br>
              <a:rPr lang="pl-PL" altLang="pl-PL" sz="1400" b="1" dirty="0"/>
            </a:br>
            <a:r>
              <a:rPr lang="pl-PL" altLang="pl-PL" sz="1400" dirty="0"/>
              <a:t>#0. </a:t>
            </a:r>
            <a:r>
              <a:rPr lang="pl-PL" altLang="pl-PL" sz="1400" b="1" dirty="0"/>
              <a:t>Wcielenie</a:t>
            </a:r>
            <a:r>
              <a:rPr lang="pl-PL" altLang="pl-PL" sz="1400" dirty="0"/>
              <a:t> (Nazaret, anioł Gabriel, panna Maria, Betlejem, mędrcy ze wschodu).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#1. </a:t>
            </a:r>
            <a:r>
              <a:rPr lang="pl-PL" altLang="pl-PL" sz="1400" b="1" dirty="0"/>
              <a:t>Ukrzyżowanie</a:t>
            </a:r>
            <a:r>
              <a:rPr lang="pl-PL" altLang="pl-PL" sz="1400" dirty="0"/>
              <a:t>, śmierć Jezusa na krzyżu jako Baranka Bożego.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#2. </a:t>
            </a:r>
            <a:r>
              <a:rPr lang="pl-PL" altLang="pl-PL" sz="1400" b="1" dirty="0"/>
              <a:t>Odkupienie</a:t>
            </a:r>
            <a:r>
              <a:rPr lang="pl-PL" altLang="pl-PL" sz="1400" dirty="0"/>
              <a:t>, oczyszczenie wierzących w Jezusa z grzechów, usprawiedliwienie.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#3. </a:t>
            </a:r>
            <a:r>
              <a:rPr lang="pl-PL" altLang="pl-PL" sz="1400" b="1" dirty="0"/>
              <a:t>Zmartwychwstanie</a:t>
            </a:r>
            <a:r>
              <a:rPr lang="pl-PL" altLang="pl-PL" sz="1400" dirty="0"/>
              <a:t> Pana Jezusa w nowym, chwalebnym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#W. </a:t>
            </a:r>
            <a:r>
              <a:rPr lang="pl-PL" altLang="pl-PL" sz="1400" b="1" dirty="0"/>
              <a:t>Wniebowstąpienie</a:t>
            </a:r>
            <a:r>
              <a:rPr lang="pl-PL" altLang="pl-PL" sz="1400" dirty="0"/>
              <a:t> Pana Jezusa w nowym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#4. </a:t>
            </a:r>
            <a:r>
              <a:rPr lang="pl-PL" altLang="pl-PL" sz="1400" b="1" dirty="0"/>
              <a:t>Zesłanie Ducha Świętego.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#5. Zebranie plonu - </a:t>
            </a:r>
            <a:r>
              <a:rPr lang="pl-PL" altLang="pl-PL" sz="1400" b="1" dirty="0"/>
              <a:t>Przyjście</a:t>
            </a:r>
            <a:r>
              <a:rPr lang="pl-PL" altLang="pl-PL" sz="1400" dirty="0"/>
              <a:t> Pana po swój Kościół.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#6. </a:t>
            </a:r>
            <a:r>
              <a:rPr lang="pl-PL" altLang="pl-PL" sz="1400" b="1" dirty="0"/>
              <a:t>Wybawienie</a:t>
            </a:r>
            <a:r>
              <a:rPr lang="pl-PL" altLang="pl-PL" sz="1400" dirty="0"/>
              <a:t> resztki Izraela.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#7. </a:t>
            </a:r>
            <a:r>
              <a:rPr lang="pl-PL" altLang="pl-PL" sz="1400" b="1" dirty="0"/>
              <a:t>Objęcie królowania</a:t>
            </a:r>
            <a:r>
              <a:rPr lang="pl-PL" altLang="pl-PL" sz="1400" dirty="0"/>
              <a:t> w Królestwie Mesjańskim.</a:t>
            </a:r>
          </a:p>
        </p:txBody>
      </p:sp>
      <p:grpSp>
        <p:nvGrpSpPr>
          <p:cNvPr id="62" name="Grupa 61">
            <a:extLst>
              <a:ext uri="{FF2B5EF4-FFF2-40B4-BE49-F238E27FC236}">
                <a16:creationId xmlns:a16="http://schemas.microsoft.com/office/drawing/2014/main" id="{A4BA291B-B4F1-8B41-BDB4-FD411CBAEAA0}"/>
              </a:ext>
            </a:extLst>
          </p:cNvPr>
          <p:cNvGrpSpPr/>
          <p:nvPr/>
        </p:nvGrpSpPr>
        <p:grpSpPr>
          <a:xfrm>
            <a:off x="2979877" y="2652751"/>
            <a:ext cx="429376" cy="655918"/>
            <a:chOff x="2957194" y="2798382"/>
            <a:chExt cx="419732" cy="641186"/>
          </a:xfrm>
        </p:grpSpPr>
        <p:sp>
          <p:nvSpPr>
            <p:cNvPr id="63" name="Line 32">
              <a:extLst>
                <a:ext uri="{FF2B5EF4-FFF2-40B4-BE49-F238E27FC236}">
                  <a16:creationId xmlns:a16="http://schemas.microsoft.com/office/drawing/2014/main" id="{D1604E5D-B61D-9F40-99A6-E02C91EA23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4" name="Line 32">
              <a:extLst>
                <a:ext uri="{FF2B5EF4-FFF2-40B4-BE49-F238E27FC236}">
                  <a16:creationId xmlns:a16="http://schemas.microsoft.com/office/drawing/2014/main" id="{E38C91AD-FA63-B741-9FF7-8C4F5028B3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65" name="Oval 28">
            <a:extLst>
              <a:ext uri="{FF2B5EF4-FFF2-40B4-BE49-F238E27FC236}">
                <a16:creationId xmlns:a16="http://schemas.microsoft.com/office/drawing/2014/main" id="{AD77BBAD-8A5D-0D41-8FB6-1735A732F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7" y="334477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79219947"/>
      </p:ext>
    </p:extLst>
  </p:cSld>
  <p:clrMapOvr>
    <a:masterClrMapping/>
  </p:clrMapOvr>
  <p:transition/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>
          <a:xfrm>
            <a:off x="641269" y="365126"/>
            <a:ext cx="11234056" cy="713398"/>
          </a:xfrm>
        </p:spPr>
        <p:txBody>
          <a:bodyPr>
            <a:normAutofit/>
          </a:bodyPr>
          <a:lstStyle/>
          <a:p>
            <a:r>
              <a:rPr lang="pl-PL" altLang="pl-PL" dirty="0"/>
              <a:t>Dzieło Pana Jezusa wg Credo nicejskiego (325 r.)</a:t>
            </a: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09999" y="2195513"/>
            <a:ext cx="414064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4043361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1414272" y="2195513"/>
            <a:ext cx="132892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9708080" y="3795713"/>
            <a:ext cx="30904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>
            <a:off x="9578131" y="3956105"/>
            <a:ext cx="220207" cy="39691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2"/>
            <a:ext cx="574289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8CA023E6-6ED8-D947-932C-E57CB80CD97B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97" name="pole tekstowe 1">
              <a:extLst>
                <a:ext uri="{FF2B5EF4-FFF2-40B4-BE49-F238E27FC236}">
                  <a16:creationId xmlns:a16="http://schemas.microsoft.com/office/drawing/2014/main" id="{95661D17-3050-FF46-8DD1-0CD1A507A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B6F98838-77B0-6348-B270-FC73688B569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63EB773D-9A0B-9043-B400-0AE11E4B8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700642C8-96C8-B74B-BA2D-7F81918BB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A4BA291B-B4F1-8B41-BDB4-FD411CBAEAA0}"/>
              </a:ext>
            </a:extLst>
          </p:cNvPr>
          <p:cNvGrpSpPr/>
          <p:nvPr/>
        </p:nvGrpSpPr>
        <p:grpSpPr>
          <a:xfrm>
            <a:off x="2979877" y="2652751"/>
            <a:ext cx="429376" cy="655918"/>
            <a:chOff x="2957194" y="2798382"/>
            <a:chExt cx="419732" cy="641186"/>
          </a:xfrm>
        </p:grpSpPr>
        <p:sp>
          <p:nvSpPr>
            <p:cNvPr id="63" name="Line 32">
              <a:extLst>
                <a:ext uri="{FF2B5EF4-FFF2-40B4-BE49-F238E27FC236}">
                  <a16:creationId xmlns:a16="http://schemas.microsoft.com/office/drawing/2014/main" id="{D1604E5D-B61D-9F40-99A6-E02C91EA23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4" name="Line 32">
              <a:extLst>
                <a:ext uri="{FF2B5EF4-FFF2-40B4-BE49-F238E27FC236}">
                  <a16:creationId xmlns:a16="http://schemas.microsoft.com/office/drawing/2014/main" id="{E38C91AD-FA63-B741-9FF7-8C4F5028B3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66" name="PoleTekstowe 52">
            <a:extLst>
              <a:ext uri="{FF2B5EF4-FFF2-40B4-BE49-F238E27FC236}">
                <a16:creationId xmlns:a16="http://schemas.microsoft.com/office/drawing/2014/main" id="{CD44579E-9EBD-5545-9E9F-05FA0B4CD4BA}"/>
              </a:ext>
            </a:extLst>
          </p:cNvPr>
          <p:cNvSpPr txBox="1"/>
          <p:nvPr/>
        </p:nvSpPr>
        <p:spPr>
          <a:xfrm>
            <a:off x="105105" y="4847858"/>
            <a:ext cx="110078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Wierzę w (</a:t>
            </a:r>
            <a:r>
              <a:rPr lang="mr-IN" i="1" dirty="0"/>
              <a:t>…</a:t>
            </a:r>
            <a:r>
              <a:rPr lang="pl-PL" i="1" dirty="0"/>
              <a:t>) Pana Jezusa Chrystusa, Syna Bożego jednorodzonego, który z Ojca jest (#1) zrodzony przed wszystkimi wiekami. (</a:t>
            </a:r>
            <a:r>
              <a:rPr lang="mr-IN" i="1" dirty="0"/>
              <a:t>…</a:t>
            </a:r>
            <a:r>
              <a:rPr lang="pl-PL" i="1" dirty="0"/>
              <a:t>) a przez Niego (#2) wszystko się stało. </a:t>
            </a:r>
          </a:p>
          <a:p>
            <a:r>
              <a:rPr lang="pl-PL" i="1" dirty="0"/>
              <a:t>On to dla nas ludzi i dla naszego zbawienia (#3) zstąpił z nieba  i za sprawą Ducha Świętego przyjął ciało z Marii Dziewicy i (#4) stał się człowiekiem. </a:t>
            </a:r>
          </a:p>
          <a:p>
            <a:r>
              <a:rPr lang="pl-PL" i="1" dirty="0"/>
              <a:t>(#5) Ukrzyżowany również za nas, pod Poncjuszem Piłatem został umęczony i (#6) pogrzebany.  (#6) Zmartwychwstał trzeciego dnia jak oznajmia Pismo. (#7) Wstąpił do nieba; (#8) siedzi po prawicy Ojca. I (#9) powtórnie przyjdzie w chwale sądzić żywych i umarłych; a (#10) Królestwu Jego nie będzie końca.</a:t>
            </a:r>
          </a:p>
        </p:txBody>
      </p:sp>
      <p:sp>
        <p:nvSpPr>
          <p:cNvPr id="67" name="Oval 26">
            <a:extLst>
              <a:ext uri="{FF2B5EF4-FFF2-40B4-BE49-F238E27FC236}">
                <a16:creationId xmlns:a16="http://schemas.microsoft.com/office/drawing/2014/main" id="{6D6B43BA-604A-0B4F-8EEA-321CD3C15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122" y="420225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68" name="Oval 28">
            <a:extLst>
              <a:ext uri="{FF2B5EF4-FFF2-40B4-BE49-F238E27FC236}">
                <a16:creationId xmlns:a16="http://schemas.microsoft.com/office/drawing/2014/main" id="{C7257FE3-D447-4247-AAE4-348FEEA39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554" y="192031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94" name="Oval 29">
            <a:extLst>
              <a:ext uri="{FF2B5EF4-FFF2-40B4-BE49-F238E27FC236}">
                <a16:creationId xmlns:a16="http://schemas.microsoft.com/office/drawing/2014/main" id="{6328B822-E05A-1A44-AE69-6BA8270DC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002" y="336777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95" name="Oval 30">
            <a:extLst>
              <a:ext uri="{FF2B5EF4-FFF2-40B4-BE49-F238E27FC236}">
                <a16:creationId xmlns:a16="http://schemas.microsoft.com/office/drawing/2014/main" id="{00BE5E1B-3B50-4C43-9AD1-A515314C2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377" y="246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96" name="Oval 29">
            <a:extLst>
              <a:ext uri="{FF2B5EF4-FFF2-40B4-BE49-F238E27FC236}">
                <a16:creationId xmlns:a16="http://schemas.microsoft.com/office/drawing/2014/main" id="{F3E605CB-D292-2A42-A148-E14195E95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902" y="365074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117" name="Oval 26">
            <a:extLst>
              <a:ext uri="{FF2B5EF4-FFF2-40B4-BE49-F238E27FC236}">
                <a16:creationId xmlns:a16="http://schemas.microsoft.com/office/drawing/2014/main" id="{8B4CF133-2A63-D24B-BB55-968133190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592" y="251008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18" name="Oval 26">
            <a:extLst>
              <a:ext uri="{FF2B5EF4-FFF2-40B4-BE49-F238E27FC236}">
                <a16:creationId xmlns:a16="http://schemas.microsoft.com/office/drawing/2014/main" id="{1C9E067A-D0A5-944B-BBB7-E28CDF8FD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238" y="196759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8</a:t>
            </a:r>
          </a:p>
        </p:txBody>
      </p:sp>
      <p:sp>
        <p:nvSpPr>
          <p:cNvPr id="122" name="Oval 26">
            <a:extLst>
              <a:ext uri="{FF2B5EF4-FFF2-40B4-BE49-F238E27FC236}">
                <a16:creationId xmlns:a16="http://schemas.microsoft.com/office/drawing/2014/main" id="{ED3C2402-634D-BB45-BB63-83F4527C9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643" y="225634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9</a:t>
            </a:r>
          </a:p>
        </p:txBody>
      </p:sp>
      <p:sp>
        <p:nvSpPr>
          <p:cNvPr id="127" name="AutoShape 3">
            <a:extLst>
              <a:ext uri="{FF2B5EF4-FFF2-40B4-BE49-F238E27FC236}">
                <a16:creationId xmlns:a16="http://schemas.microsoft.com/office/drawing/2014/main" id="{4FED1ACF-3D90-1D4E-A53D-65DAC8F30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930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128" name="Line 6">
            <a:extLst>
              <a:ext uri="{FF2B5EF4-FFF2-40B4-BE49-F238E27FC236}">
                <a16:creationId xmlns:a16="http://schemas.microsoft.com/office/drawing/2014/main" id="{4CB77F0C-A341-E84C-A4BD-D3CAC21DE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1617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29" name="Oval 29">
            <a:extLst>
              <a:ext uri="{FF2B5EF4-FFF2-40B4-BE49-F238E27FC236}">
                <a16:creationId xmlns:a16="http://schemas.microsoft.com/office/drawing/2014/main" id="{B53800B5-7E2A-1E43-B885-0EFBE4108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4917" y="2291948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130" name="Oval 26">
            <a:extLst>
              <a:ext uri="{FF2B5EF4-FFF2-40B4-BE49-F238E27FC236}">
                <a16:creationId xmlns:a16="http://schemas.microsoft.com/office/drawing/2014/main" id="{9F522428-D8C2-3E41-A6C8-DCEBB40C7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6364" y="335973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10</a:t>
            </a:r>
          </a:p>
        </p:txBody>
      </p:sp>
      <p:sp>
        <p:nvSpPr>
          <p:cNvPr id="131" name="Romb 130">
            <a:extLst>
              <a:ext uri="{FF2B5EF4-FFF2-40B4-BE49-F238E27FC236}">
                <a16:creationId xmlns:a16="http://schemas.microsoft.com/office/drawing/2014/main" id="{73FF9FDF-32CE-A641-9909-F4BED91D21EA}"/>
              </a:ext>
            </a:extLst>
          </p:cNvPr>
          <p:cNvSpPr/>
          <p:nvPr/>
        </p:nvSpPr>
        <p:spPr bwMode="auto">
          <a:xfrm>
            <a:off x="10128501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133" name="Sześcian 132">
            <a:extLst>
              <a:ext uri="{FF2B5EF4-FFF2-40B4-BE49-F238E27FC236}">
                <a16:creationId xmlns:a16="http://schemas.microsoft.com/office/drawing/2014/main" id="{C7E61B16-21CA-0241-9A41-19054360E0C2}"/>
              </a:ext>
            </a:extLst>
          </p:cNvPr>
          <p:cNvSpPr/>
          <p:nvPr/>
        </p:nvSpPr>
        <p:spPr>
          <a:xfrm>
            <a:off x="10268227" y="2779263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" name="Line 5">
            <a:extLst>
              <a:ext uri="{FF2B5EF4-FFF2-40B4-BE49-F238E27FC236}">
                <a16:creationId xmlns:a16="http://schemas.microsoft.com/office/drawing/2014/main" id="{B766FC3A-0450-4842-B9A7-DDABF1CDCD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22189" y="3134863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135" name="Grupa 134">
            <a:extLst>
              <a:ext uri="{FF2B5EF4-FFF2-40B4-BE49-F238E27FC236}">
                <a16:creationId xmlns:a16="http://schemas.microsoft.com/office/drawing/2014/main" id="{1F69AE19-B8F4-B144-A0D1-78C5CEA80C7D}"/>
              </a:ext>
            </a:extLst>
          </p:cNvPr>
          <p:cNvGrpSpPr/>
          <p:nvPr/>
        </p:nvGrpSpPr>
        <p:grpSpPr>
          <a:xfrm>
            <a:off x="10241908" y="4135195"/>
            <a:ext cx="1330325" cy="617537"/>
            <a:chOff x="8177214" y="4557714"/>
            <a:chExt cx="1330325" cy="617537"/>
          </a:xfrm>
        </p:grpSpPr>
        <p:sp>
          <p:nvSpPr>
            <p:cNvPr id="136" name="Schemat blokowy: łącznik 4">
              <a:extLst>
                <a:ext uri="{FF2B5EF4-FFF2-40B4-BE49-F238E27FC236}">
                  <a16:creationId xmlns:a16="http://schemas.microsoft.com/office/drawing/2014/main" id="{B7E5DF17-4D12-014D-A1F4-04CC93D172C9}"/>
                </a:ext>
              </a:extLst>
            </p:cNvPr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137" name="Wybuch  2 48">
              <a:extLst>
                <a:ext uri="{FF2B5EF4-FFF2-40B4-BE49-F238E27FC236}">
                  <a16:creationId xmlns:a16="http://schemas.microsoft.com/office/drawing/2014/main" id="{FC878FE0-C3F7-A449-9D75-EA15C4EE63A6}"/>
                </a:ext>
              </a:extLst>
            </p:cNvPr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138" name="Wybuch  2 52">
              <a:extLst>
                <a:ext uri="{FF2B5EF4-FFF2-40B4-BE49-F238E27FC236}">
                  <a16:creationId xmlns:a16="http://schemas.microsoft.com/office/drawing/2014/main" id="{3AFA9CD9-44D5-CE4F-B862-01DCA4903BD8}"/>
                </a:ext>
              </a:extLst>
            </p:cNvPr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39" name="Line 6">
            <a:extLst>
              <a:ext uri="{FF2B5EF4-FFF2-40B4-BE49-F238E27FC236}">
                <a16:creationId xmlns:a16="http://schemas.microsoft.com/office/drawing/2014/main" id="{FF8EF7F8-3DC1-EE4C-8C15-372CD1D63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751" y="4060826"/>
            <a:ext cx="342952" cy="36830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A10A1385-B756-4649-A64A-B0198F176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52052" y="1609725"/>
            <a:ext cx="194182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43" name="Text Box 44">
            <a:extLst>
              <a:ext uri="{FF2B5EF4-FFF2-40B4-BE49-F238E27FC236}">
                <a16:creationId xmlns:a16="http://schemas.microsoft.com/office/drawing/2014/main" id="{BD9EFAF7-995E-3542-82EA-87DC66410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125" y="1333500"/>
            <a:ext cx="203887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Nowe niebo i ziemia</a:t>
            </a:r>
          </a:p>
        </p:txBody>
      </p:sp>
      <p:sp>
        <p:nvSpPr>
          <p:cNvPr id="144" name="Freeform 31">
            <a:extLst>
              <a:ext uri="{FF2B5EF4-FFF2-40B4-BE49-F238E27FC236}">
                <a16:creationId xmlns:a16="http://schemas.microsoft.com/office/drawing/2014/main" id="{3EBD0A26-AA6A-CA49-B5A0-ED612EB410CC}"/>
              </a:ext>
            </a:extLst>
          </p:cNvPr>
          <p:cNvSpPr>
            <a:spLocks/>
          </p:cNvSpPr>
          <p:nvPr/>
        </p:nvSpPr>
        <p:spPr bwMode="auto">
          <a:xfrm flipV="1">
            <a:off x="4775202" y="4179282"/>
            <a:ext cx="4840368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145" name="Freeform 31">
            <a:extLst>
              <a:ext uri="{FF2B5EF4-FFF2-40B4-BE49-F238E27FC236}">
                <a16:creationId xmlns:a16="http://schemas.microsoft.com/office/drawing/2014/main" id="{B476D0D7-281C-CD4F-A7F2-F27C15364969}"/>
              </a:ext>
            </a:extLst>
          </p:cNvPr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46" name="Freeform 31">
            <a:extLst>
              <a:ext uri="{FF2B5EF4-FFF2-40B4-BE49-F238E27FC236}">
                <a16:creationId xmlns:a16="http://schemas.microsoft.com/office/drawing/2014/main" id="{25E06AAA-DFD7-2A43-BFC1-26F6EE25CE40}"/>
              </a:ext>
            </a:extLst>
          </p:cNvPr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636223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Determinacja:</a:t>
            </a:r>
            <a:br>
              <a:rPr lang="pl-PL" b="1" dirty="0"/>
            </a:br>
            <a:r>
              <a:rPr lang="pl-PL" b="1" i="1" dirty="0"/>
              <a:t>Dawniej</a:t>
            </a:r>
            <a:r>
              <a:rPr lang="pl-PL" i="1" dirty="0"/>
              <a:t> stało się </a:t>
            </a:r>
            <a:r>
              <a:rPr lang="mr-IN" i="1" dirty="0"/>
              <a:t>…</a:t>
            </a:r>
            <a:r>
              <a:rPr lang="pl-PL" i="1" dirty="0"/>
              <a:t> i dlatego </a:t>
            </a:r>
            <a:r>
              <a:rPr lang="pl-PL" b="1" i="1" dirty="0"/>
              <a:t>dziś</a:t>
            </a:r>
            <a:r>
              <a:rPr lang="pl-PL" i="1" dirty="0"/>
              <a:t> </a:t>
            </a:r>
            <a:r>
              <a:rPr lang="mr-IN" i="1" dirty="0"/>
              <a:t>…</a:t>
            </a:r>
            <a:endParaRPr lang="pl-PL" i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200" y="3908425"/>
            <a:ext cx="124872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5409226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4781550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4975005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3" name="Romb 12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18081405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altLang="pl-PL" dirty="0"/>
              <a:t>Biblijny plan dziejów a Święta Pana wg </a:t>
            </a:r>
            <a:r>
              <a:rPr lang="pl-PL" altLang="pl-PL" dirty="0" err="1"/>
              <a:t>Kpł</a:t>
            </a:r>
            <a:r>
              <a:rPr lang="pl-PL" altLang="pl-PL" dirty="0"/>
              <a:t> 23</a:t>
            </a: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2362201" y="3937000"/>
            <a:ext cx="7654925" cy="0"/>
          </a:xfrm>
          <a:prstGeom prst="line">
            <a:avLst/>
          </a:prstGeom>
          <a:noFill/>
          <a:ln w="57150">
            <a:solidFill>
              <a:srgbClr val="2D892D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4" name="pole tekstowe 1"/>
          <p:cNvSpPr txBox="1">
            <a:spLocks noChangeArrowheads="1"/>
          </p:cNvSpPr>
          <p:nvPr/>
        </p:nvSpPr>
        <p:spPr bwMode="auto">
          <a:xfrm>
            <a:off x="616116" y="4999301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ukrzyżowanie, śmierć jako Pana Jezusa jako Baranka Bożego gładzącego grzech świata.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lud Boży poza Egiptem, oczyszczenie z grzechu, uświęcenie.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 </a:t>
            </a:r>
            <a:r>
              <a:rPr lang="mr-IN" altLang="pl-PL" sz="1400" dirty="0"/>
              <a:t>–</a:t>
            </a:r>
            <a:r>
              <a:rPr lang="pl-PL" altLang="pl-PL" sz="1400" dirty="0"/>
              <a:t> pierwszy dzień po szabacie, zmartwychwstanie Pana Jezusa jako pierwszego.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zesłanie Ducha Świętego - zbawienie, uświęcenie i napełnienie Duchem Świętym 3000 Żydów.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 </a:t>
            </a:r>
            <a:r>
              <a:rPr lang="mr-IN" altLang="pl-PL" sz="1400" dirty="0"/>
              <a:t>–</a:t>
            </a:r>
            <a:r>
              <a:rPr lang="pl-PL" altLang="pl-PL" sz="1400" dirty="0"/>
              <a:t> (?) zmartwychwstanie umarłych w Chrystusie, przyjście Pana po swój Kościół.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 </a:t>
            </a:r>
            <a:r>
              <a:rPr lang="mr-IN" altLang="pl-PL" sz="1400" dirty="0"/>
              <a:t>–</a:t>
            </a:r>
            <a:r>
              <a:rPr lang="pl-PL" altLang="pl-PL" sz="1400" dirty="0"/>
              <a:t> (?) wybawienie resztki Izraela.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 </a:t>
            </a:r>
            <a:r>
              <a:rPr lang="mr-IN" altLang="pl-PL" sz="1400" dirty="0"/>
              <a:t>–</a:t>
            </a:r>
            <a:r>
              <a:rPr lang="pl-PL" altLang="pl-PL" sz="1400" dirty="0"/>
              <a:t> (?) objęcie królowania w Tysiącletnim Królestwie.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4" y="1609725"/>
            <a:ext cx="347535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33500"/>
            <a:ext cx="203887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Nowe niebo i ziemia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8CA023E6-6ED8-D947-932C-E57CB80CD97B}"/>
              </a:ext>
            </a:extLst>
          </p:cNvPr>
          <p:cNvGrpSpPr/>
          <p:nvPr/>
        </p:nvGrpSpPr>
        <p:grpSpPr>
          <a:xfrm>
            <a:off x="9294848" y="1921242"/>
            <a:ext cx="2467114" cy="900246"/>
            <a:chOff x="9294848" y="1921242"/>
            <a:chExt cx="2467114" cy="900246"/>
          </a:xfrm>
        </p:grpSpPr>
        <p:sp>
          <p:nvSpPr>
            <p:cNvPr id="97" name="pole tekstowe 1">
              <a:extLst>
                <a:ext uri="{FF2B5EF4-FFF2-40B4-BE49-F238E27FC236}">
                  <a16:creationId xmlns:a16="http://schemas.microsoft.com/office/drawing/2014/main" id="{95661D17-3050-FF46-8DD1-0CD1A507A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90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B6F98838-77B0-6348-B270-FC73688B569D}"/>
                </a:ext>
              </a:extLst>
            </p:cNvPr>
            <p:cNvGrpSpPr/>
            <p:nvPr/>
          </p:nvGrpSpPr>
          <p:grpSpPr>
            <a:xfrm>
              <a:off x="10945638" y="2182690"/>
              <a:ext cx="816324" cy="517276"/>
              <a:chOff x="8491382" y="2206503"/>
              <a:chExt cx="816324" cy="517276"/>
            </a:xfrm>
          </p:grpSpPr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63EB773D-9A0B-9043-B400-0AE11E4B8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91382" y="2206503"/>
                <a:ext cx="816324" cy="812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700642C8-96C8-B74B-BA2D-7F81918BB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91382" y="2378503"/>
                <a:ext cx="816324" cy="4700"/>
              </a:xfrm>
              <a:prstGeom prst="line">
                <a:avLst/>
              </a:prstGeom>
              <a:noFill/>
              <a:ln w="57150">
                <a:solidFill>
                  <a:srgbClr val="2D892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5" name="Line 5">
                <a:extLst>
                  <a:ext uri="{FF2B5EF4-FFF2-40B4-BE49-F238E27FC236}">
                    <a16:creationId xmlns:a16="http://schemas.microsoft.com/office/drawing/2014/main" id="{8734370F-E270-B145-A32E-6B0FDAA90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91382" y="2547079"/>
                <a:ext cx="816324" cy="812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126" name="Line 5">
                <a:extLst>
                  <a:ext uri="{FF2B5EF4-FFF2-40B4-BE49-F238E27FC236}">
                    <a16:creationId xmlns:a16="http://schemas.microsoft.com/office/drawing/2014/main" id="{3DE890D7-5605-5140-8810-355A69533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719079"/>
                <a:ext cx="816324" cy="4700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6230279"/>
      </p:ext>
    </p:extLst>
  </p:cSld>
  <p:clrMapOvr>
    <a:masterClrMapping/>
  </p:clrMapOvr>
  <p:transition/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A284512-6F2B-EF4A-A66A-DC1A96D3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Dodatki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5AA56FE-2497-F84B-B08F-9EEEEB2A2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459802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5FAB3E-6403-ED47-A88B-A7776E3D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730678-3A9D-0C4C-ABAC-AD20C7C1C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Do eschatologii dodać.</a:t>
            </a:r>
          </a:p>
          <a:p>
            <a:endParaRPr lang="pl-PL" dirty="0"/>
          </a:p>
          <a:p>
            <a:r>
              <a:rPr lang="pl-PL" dirty="0" err="1"/>
              <a:t>Dz</a:t>
            </a:r>
            <a:r>
              <a:rPr lang="pl-PL" dirty="0"/>
              <a:t> 2:17-20: "I tak będzie w ostatecznych dniach, mówi Bóg, wyleję z Ducha mojego na wszelkie ciało, prorokować będą synowie wasi i córki wasze, a młodzieńcy wasi ujrzą widzenia, a starsi wasi będą śnić sny. I nawet na moje sługi i na moje służebnice w tych dniach wyleję z Ducha mojego, i będą prorokować; I ukażę cuda na niebie w górze, i znaki na ziemi na dole, krew, ogień i kłęby dymu. </a:t>
            </a:r>
            <a:r>
              <a:rPr lang="pl-PL"/>
              <a:t>Słońce zostanie obrócone w ciemność, a księżyc w krew, zanim przyjdzie ten wielki i jawny dzień Pana."</a:t>
            </a:r>
          </a:p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040B1C8-5A4F-E446-93E5-F2DD0E7870B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1823876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– część wykonana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1660634" y="2195513"/>
            <a:ext cx="107205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36049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3" name="pole tekstowe 1"/>
          <p:cNvSpPr txBox="1">
            <a:spLocks noChangeArrowheads="1"/>
          </p:cNvSpPr>
          <p:nvPr/>
        </p:nvSpPr>
        <p:spPr bwMode="auto">
          <a:xfrm>
            <a:off x="1526877" y="4901149"/>
            <a:ext cx="99415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#S. </a:t>
            </a:r>
            <a:r>
              <a:rPr lang="pl-PL" altLang="pl-PL" sz="1600" b="1" dirty="0"/>
              <a:t>Stworzenie</a:t>
            </a:r>
            <a:r>
              <a:rPr lang="pl-PL" altLang="pl-PL" sz="1600" dirty="0"/>
              <a:t> (</a:t>
            </a:r>
            <a:r>
              <a:rPr lang="pl-PL" altLang="pl-PL" sz="1600" i="1" dirty="0"/>
              <a:t>Na początku było Słowo</a:t>
            </a:r>
            <a:r>
              <a:rPr lang="mr-IN" altLang="pl-PL" sz="1600" dirty="0"/>
              <a:t>…</a:t>
            </a:r>
            <a:r>
              <a:rPr lang="pl-PL" altLang="pl-PL" sz="1600" dirty="0"/>
              <a:t> </a:t>
            </a:r>
            <a:r>
              <a:rPr lang="pl-PL" altLang="pl-PL" sz="1600" i="1" dirty="0"/>
              <a:t>i wszystko przez nie się stało</a:t>
            </a:r>
            <a:r>
              <a:rPr lang="pl-PL" altLang="pl-PL" sz="1600" dirty="0"/>
              <a:t>).</a:t>
            </a:r>
            <a:br>
              <a:rPr lang="pl-PL" altLang="pl-PL" sz="1600" b="1" dirty="0"/>
            </a:br>
            <a:r>
              <a:rPr lang="pl-PL" altLang="pl-PL" sz="1600" dirty="0"/>
              <a:t>#0. </a:t>
            </a:r>
            <a:r>
              <a:rPr lang="pl-PL" altLang="pl-PL" sz="1600" b="1" dirty="0"/>
              <a:t>Wcielenie</a:t>
            </a:r>
            <a:r>
              <a:rPr lang="pl-PL" altLang="pl-PL" sz="1600" dirty="0"/>
              <a:t> (Nazaret, anioł Gabriel, panna Maria, Betlejem, mędrcy ze wschodu).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#1. </a:t>
            </a:r>
            <a:r>
              <a:rPr lang="pl-PL" altLang="pl-PL" sz="1600" b="1" dirty="0"/>
              <a:t>Ukrzyżowanie</a:t>
            </a:r>
            <a:r>
              <a:rPr lang="pl-PL" altLang="pl-PL" sz="1600" dirty="0"/>
              <a:t>, śmierć Jezusa jako Baranka Bożego.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#2. </a:t>
            </a:r>
            <a:r>
              <a:rPr lang="pl-PL" altLang="pl-PL" sz="1600" b="1" dirty="0"/>
              <a:t>Odkupienie</a:t>
            </a:r>
            <a:r>
              <a:rPr lang="pl-PL" altLang="pl-PL" sz="1600" dirty="0"/>
              <a:t>, oczyszczenie pokutujących z grzechów, usprawiedliwienie.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#3. </a:t>
            </a:r>
            <a:r>
              <a:rPr lang="pl-PL" altLang="pl-PL" sz="1600" b="1" dirty="0"/>
              <a:t>Zmartwychwstanie</a:t>
            </a:r>
            <a:r>
              <a:rPr lang="pl-PL" altLang="pl-PL" sz="1600" dirty="0"/>
              <a:t> Pana Jezusa w nowym, chwalebnym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#W. </a:t>
            </a:r>
            <a:r>
              <a:rPr lang="pl-PL" altLang="pl-PL" sz="1600" b="1" dirty="0"/>
              <a:t>Wniebowstąpienie</a:t>
            </a:r>
            <a:r>
              <a:rPr lang="pl-PL" altLang="pl-PL" sz="1600" dirty="0"/>
              <a:t> Pana Jezusa w nowym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#4. </a:t>
            </a:r>
            <a:r>
              <a:rPr lang="pl-PL" altLang="pl-PL" sz="1600" b="1" dirty="0"/>
              <a:t>Zesłanie Ducha Świętego.</a:t>
            </a:r>
            <a:endParaRPr lang="pl-PL" altLang="pl-PL" sz="1600" dirty="0"/>
          </a:p>
        </p:txBody>
      </p:sp>
      <p:sp>
        <p:nvSpPr>
          <p:cNvPr id="64" name="Prostokąt 63"/>
          <p:cNvSpPr/>
          <p:nvPr/>
        </p:nvSpPr>
        <p:spPr>
          <a:xfrm>
            <a:off x="5830887" y="1147764"/>
            <a:ext cx="5199063" cy="368411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Oval 28"/>
          <p:cNvSpPr>
            <a:spLocks noChangeArrowheads="1"/>
          </p:cNvSpPr>
          <p:nvPr/>
        </p:nvSpPr>
        <p:spPr bwMode="auto">
          <a:xfrm>
            <a:off x="2518937" y="311188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0</a:t>
            </a:r>
          </a:p>
        </p:txBody>
      </p:sp>
      <p:sp>
        <p:nvSpPr>
          <p:cNvPr id="66" name="Oval 28"/>
          <p:cNvSpPr>
            <a:spLocks noChangeArrowheads="1"/>
          </p:cNvSpPr>
          <p:nvPr/>
        </p:nvSpPr>
        <p:spPr bwMode="auto">
          <a:xfrm>
            <a:off x="1777672" y="227781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S</a:t>
            </a:r>
          </a:p>
        </p:txBody>
      </p:sp>
      <p:sp>
        <p:nvSpPr>
          <p:cNvPr id="68" name="Oval 30"/>
          <p:cNvSpPr>
            <a:spLocks noChangeArrowheads="1"/>
          </p:cNvSpPr>
          <p:nvPr/>
        </p:nvSpPr>
        <p:spPr bwMode="auto">
          <a:xfrm>
            <a:off x="3560764" y="341063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100" b="1">
                <a:latin typeface="Arial" charset="0"/>
              </a:rPr>
              <a:t>W</a:t>
            </a:r>
            <a:endParaRPr lang="pl-PL" sz="11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03263"/>
      </p:ext>
    </p:extLst>
  </p:cSld>
  <p:clrMapOvr>
    <a:masterClrMapping/>
  </p:clrMapOvr>
  <p:transition/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– część zaplanowana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3" name="Prostokąt 62"/>
          <p:cNvSpPr/>
          <p:nvPr/>
        </p:nvSpPr>
        <p:spPr>
          <a:xfrm>
            <a:off x="1280160" y="1198565"/>
            <a:ext cx="3380741" cy="355631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ole tekstowe 1"/>
          <p:cNvSpPr txBox="1">
            <a:spLocks noChangeArrowheads="1"/>
          </p:cNvSpPr>
          <p:nvPr/>
        </p:nvSpPr>
        <p:spPr bwMode="auto">
          <a:xfrm>
            <a:off x="1557021" y="4870683"/>
            <a:ext cx="99415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#5. Przyjście Jezusa po swój Kościół, </a:t>
            </a:r>
            <a:r>
              <a:rPr lang="pl-PL" altLang="pl-PL" sz="1600" b="1" dirty="0"/>
              <a:t>zmartwychwstanie </a:t>
            </a:r>
            <a:r>
              <a:rPr lang="pl-PL" altLang="pl-PL" sz="1600" dirty="0"/>
              <a:t>umarłych w Chrystusie.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#T. </a:t>
            </a:r>
            <a:r>
              <a:rPr lang="pl-PL" altLang="pl-PL" sz="1600" b="1" dirty="0"/>
              <a:t>Trybunał Chrystusowy</a:t>
            </a:r>
            <a:r>
              <a:rPr lang="pl-PL" altLang="pl-PL" sz="1600" dirty="0"/>
              <a:t> - rozliczenie sług, przydział nowych ubrań, wesele Baranka.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#6. </a:t>
            </a:r>
            <a:r>
              <a:rPr lang="pl-PL" altLang="pl-PL" sz="1600" b="1" dirty="0"/>
              <a:t>Przyjście</a:t>
            </a:r>
            <a:r>
              <a:rPr lang="pl-PL" altLang="pl-PL" sz="1600" dirty="0"/>
              <a:t> Pana Jezusa z Kościołem „</a:t>
            </a:r>
            <a:r>
              <a:rPr lang="pl-PL" altLang="pl-PL" sz="1600" i="1" dirty="0"/>
              <a:t>w chwale</a:t>
            </a:r>
            <a:r>
              <a:rPr lang="pl-PL" altLang="pl-PL" sz="1600" dirty="0"/>
              <a:t>”.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#7. </a:t>
            </a:r>
            <a:r>
              <a:rPr lang="pl-PL" altLang="pl-PL" sz="1600" b="1" dirty="0"/>
              <a:t>Ustanowienie</a:t>
            </a:r>
            <a:r>
              <a:rPr lang="pl-PL" altLang="pl-PL" sz="1600" dirty="0"/>
              <a:t> Królestwa Mesjasza.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#K. Ostatni </a:t>
            </a:r>
            <a:r>
              <a:rPr lang="pl-PL" altLang="pl-PL" sz="1600" b="1" dirty="0"/>
              <a:t>bunt</a:t>
            </a:r>
            <a:r>
              <a:rPr lang="pl-PL" altLang="pl-PL" sz="1600" dirty="0"/>
              <a:t> zwiedzionych przez uwolnionego Szatana ludzi.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#S. </a:t>
            </a:r>
            <a:r>
              <a:rPr lang="pl-PL" altLang="pl-PL" sz="1600" b="1" dirty="0"/>
              <a:t>Zmartwychwstanie</a:t>
            </a:r>
            <a:r>
              <a:rPr lang="pl-PL" altLang="pl-PL" sz="1600" dirty="0"/>
              <a:t> i </a:t>
            </a:r>
            <a:r>
              <a:rPr lang="pl-PL" altLang="pl-PL" sz="1600" b="1" dirty="0"/>
              <a:t>sąd</a:t>
            </a:r>
            <a:r>
              <a:rPr lang="pl-PL" altLang="pl-PL" sz="1600" dirty="0"/>
              <a:t> - osądzenie uczynków.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#N. Nowe Niebo i </a:t>
            </a:r>
            <a:r>
              <a:rPr lang="pl-PL" altLang="pl-PL" sz="1600" b="1" dirty="0"/>
              <a:t>Nowa</a:t>
            </a:r>
            <a:r>
              <a:rPr lang="pl-PL" altLang="pl-PL" sz="1600" dirty="0"/>
              <a:t> </a:t>
            </a:r>
            <a:r>
              <a:rPr lang="pl-PL" altLang="pl-PL" sz="1600" b="1" dirty="0"/>
              <a:t>Ziemia.</a:t>
            </a:r>
          </a:p>
        </p:txBody>
      </p:sp>
      <p:sp>
        <p:nvSpPr>
          <p:cNvPr id="66" name="Romb 65"/>
          <p:cNvSpPr/>
          <p:nvPr/>
        </p:nvSpPr>
        <p:spPr bwMode="auto">
          <a:xfrm>
            <a:off x="6953433" y="2311495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10048681" y="3827836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68" name="Sześcian 67"/>
          <p:cNvSpPr/>
          <p:nvPr/>
        </p:nvSpPr>
        <p:spPr>
          <a:xfrm>
            <a:off x="10805920" y="3030911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10631763" y="287729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N</a:t>
            </a:r>
          </a:p>
        </p:txBody>
      </p:sp>
      <p:sp>
        <p:nvSpPr>
          <p:cNvPr id="94" name="Line 5"/>
          <p:cNvSpPr>
            <a:spLocks noChangeShapeType="1"/>
          </p:cNvSpPr>
          <p:nvPr/>
        </p:nvSpPr>
        <p:spPr bwMode="auto">
          <a:xfrm flipV="1">
            <a:off x="10504293" y="3277094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364269"/>
      </p:ext>
    </p:extLst>
  </p:cSld>
  <p:clrMapOvr>
    <a:masterClrMapping/>
  </p:clrMapOvr>
  <p:transition/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Dzieło Pana Jezusa (większy abstrakt)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230039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8351839" y="3795713"/>
            <a:ext cx="197983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 rot="16200000" flipV="1">
            <a:off x="5841574" y="3771962"/>
            <a:ext cx="1505074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7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116" name="Line 21"/>
          <p:cNvSpPr>
            <a:spLocks noChangeShapeType="1"/>
          </p:cNvSpPr>
          <p:nvPr/>
        </p:nvSpPr>
        <p:spPr bwMode="auto">
          <a:xfrm>
            <a:off x="1309162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3" name="Line 5"/>
          <p:cNvSpPr>
            <a:spLocks noChangeShapeType="1"/>
          </p:cNvSpPr>
          <p:nvPr/>
        </p:nvSpPr>
        <p:spPr bwMode="auto">
          <a:xfrm flipV="1">
            <a:off x="4033840" y="3795713"/>
            <a:ext cx="2695934" cy="95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32" name="Grupa 31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AC19B653-0031-0344-A878-0E4C3793BBE4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37" name="pole tekstowe 1">
              <a:extLst>
                <a:ext uri="{FF2B5EF4-FFF2-40B4-BE49-F238E27FC236}">
                  <a16:creationId xmlns:a16="http://schemas.microsoft.com/office/drawing/2014/main" id="{9A3E6BAA-33F2-2643-B08E-426FFE14F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38" name="Grupa 37">
              <a:extLst>
                <a:ext uri="{FF2B5EF4-FFF2-40B4-BE49-F238E27FC236}">
                  <a16:creationId xmlns:a16="http://schemas.microsoft.com/office/drawing/2014/main" id="{7742EFD4-7134-2547-B061-8206CE7C675A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39" name="Line 5">
                <a:extLst>
                  <a:ext uri="{FF2B5EF4-FFF2-40B4-BE49-F238E27FC236}">
                    <a16:creationId xmlns:a16="http://schemas.microsoft.com/office/drawing/2014/main" id="{3624F668-83A1-404D-8AE9-C89D659BA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40" name="Line 5">
                <a:extLst>
                  <a:ext uri="{FF2B5EF4-FFF2-40B4-BE49-F238E27FC236}">
                    <a16:creationId xmlns:a16="http://schemas.microsoft.com/office/drawing/2014/main" id="{8613AF8D-F168-544C-8908-E9049A41C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  <p:sp>
        <p:nvSpPr>
          <p:cNvPr id="41" name="Line 16">
            <a:extLst>
              <a:ext uri="{FF2B5EF4-FFF2-40B4-BE49-F238E27FC236}">
                <a16:creationId xmlns:a16="http://schemas.microsoft.com/office/drawing/2014/main" id="{DA33BC20-256E-D547-9E80-8AFB930B8EA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327531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61657"/>
      </p:ext>
    </p:extLst>
  </p:cSld>
  <p:clrMapOvr>
    <a:masterClrMapping/>
  </p:clrMapOvr>
  <p:transition/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Jezus a życie człowieka (wg Credo)</a:t>
            </a:r>
          </a:p>
        </p:txBody>
      </p:sp>
      <p:sp>
        <p:nvSpPr>
          <p:cNvPr id="53" name="PoleTekstowe 52"/>
          <p:cNvSpPr txBox="1"/>
          <p:nvPr/>
        </p:nvSpPr>
        <p:spPr>
          <a:xfrm>
            <a:off x="105106" y="4466899"/>
            <a:ext cx="8322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Wierzę w (</a:t>
            </a:r>
            <a:r>
              <a:rPr lang="mr-IN" i="1" dirty="0"/>
              <a:t>…</a:t>
            </a:r>
            <a:r>
              <a:rPr lang="pl-PL" i="1" dirty="0"/>
              <a:t>) Pana Jezusa Chrystusa, Syna Bożego jednorodzonego, który z Ojca jest </a:t>
            </a:r>
            <a:br>
              <a:rPr lang="pl-PL" i="1" dirty="0"/>
            </a:br>
            <a:r>
              <a:rPr lang="pl-PL" i="1" dirty="0"/>
              <a:t>(#1) zrodzony przed wszystkimi wiekami. (</a:t>
            </a:r>
            <a:r>
              <a:rPr lang="mr-IN" i="1" dirty="0"/>
              <a:t>…</a:t>
            </a:r>
            <a:r>
              <a:rPr lang="pl-PL" i="1" dirty="0"/>
              <a:t>) a przez Niego (#2) wszystko się stało. </a:t>
            </a:r>
          </a:p>
          <a:p>
            <a:r>
              <a:rPr lang="pl-PL" i="1" dirty="0"/>
              <a:t>On to dla nas ludzi i dla naszego zbawienia (#3) zstąpił z nieba </a:t>
            </a:r>
            <a:br>
              <a:rPr lang="pl-PL" i="1" dirty="0"/>
            </a:br>
            <a:r>
              <a:rPr lang="pl-PL" i="1" dirty="0"/>
              <a:t>i za sprawą Ducha Świętego przyjął ciało z Marii Dziewicy i stał się człowiekiem. </a:t>
            </a:r>
          </a:p>
          <a:p>
            <a:r>
              <a:rPr lang="pl-PL" i="1" dirty="0"/>
              <a:t>(#4) Ukrzyżowany również za nas, pod Poncjuszem Piłatem został umęczony </a:t>
            </a:r>
            <a:br>
              <a:rPr lang="pl-PL" i="1" dirty="0"/>
            </a:br>
            <a:r>
              <a:rPr lang="pl-PL" i="1" dirty="0"/>
              <a:t>i (#5) pogrzebany. (#6) Zmartwychwstał trzeciego dnia jak oznajmia Pismo. </a:t>
            </a:r>
          </a:p>
          <a:p>
            <a:r>
              <a:rPr lang="pl-PL" i="1" dirty="0"/>
              <a:t>(#7) Wstąpił do nieba; siedzi po prawicy Ojca. I (#8) powtórnie przyjdzie w chwale sądzić żywych i umarłych; a Królestwu Jego nie będzie końca.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Oval 26"/>
          <p:cNvSpPr>
            <a:spLocks noChangeArrowheads="1"/>
          </p:cNvSpPr>
          <p:nvPr/>
        </p:nvSpPr>
        <p:spPr bwMode="auto">
          <a:xfrm>
            <a:off x="3020482" y="420225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1014986" y="218853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56" name="Oval 29"/>
          <p:cNvSpPr>
            <a:spLocks noChangeArrowheads="1"/>
          </p:cNvSpPr>
          <p:nvPr/>
        </p:nvSpPr>
        <p:spPr bwMode="auto">
          <a:xfrm>
            <a:off x="2906955" y="339612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57" name="Oval 30"/>
          <p:cNvSpPr>
            <a:spLocks noChangeArrowheads="1"/>
          </p:cNvSpPr>
          <p:nvPr/>
        </p:nvSpPr>
        <p:spPr bwMode="auto">
          <a:xfrm>
            <a:off x="1677767" y="221297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58" name="Oval 29"/>
          <p:cNvSpPr>
            <a:spLocks noChangeArrowheads="1"/>
          </p:cNvSpPr>
          <p:nvPr/>
        </p:nvSpPr>
        <p:spPr bwMode="auto">
          <a:xfrm>
            <a:off x="2349744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63" name="Oval 26"/>
          <p:cNvSpPr>
            <a:spLocks noChangeArrowheads="1"/>
          </p:cNvSpPr>
          <p:nvPr/>
        </p:nvSpPr>
        <p:spPr bwMode="auto">
          <a:xfrm>
            <a:off x="3358573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64" name="Oval 26"/>
          <p:cNvSpPr>
            <a:spLocks noChangeArrowheads="1"/>
          </p:cNvSpPr>
          <p:nvPr/>
        </p:nvSpPr>
        <p:spPr bwMode="auto">
          <a:xfrm>
            <a:off x="3579069" y="226447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6704807" y="339686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8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4016006696"/>
      </p:ext>
    </p:extLst>
  </p:cSld>
  <p:clrMapOvr>
    <a:masterClrMapping/>
  </p:clrMapOvr>
  <p:transition/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Jezus a życie człowieka</a:t>
            </a:r>
          </a:p>
        </p:txBody>
      </p:sp>
      <p:sp>
        <p:nvSpPr>
          <p:cNvPr id="53" name="PoleTekstowe 52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Ważne punkty w życiu człowieka:</a:t>
            </a:r>
          </a:p>
          <a:p>
            <a:r>
              <a:rPr lang="pl-PL" dirty="0"/>
              <a:t>#1. Człowiek się rodzi</a:t>
            </a:r>
          </a:p>
          <a:p>
            <a:r>
              <a:rPr lang="pl-PL" dirty="0"/>
              <a:t>#2. Człowiek żyje na ziemi.</a:t>
            </a:r>
          </a:p>
          <a:p>
            <a:r>
              <a:rPr lang="pl-PL" dirty="0"/>
              <a:t>#3. Człowiek umiera zstępując do krainy umarłych (hebr. </a:t>
            </a:r>
            <a:r>
              <a:rPr lang="pl-PL" i="1" dirty="0" err="1"/>
              <a:t>szeol</a:t>
            </a:r>
            <a:r>
              <a:rPr lang="pl-PL" dirty="0"/>
              <a:t>, gr. </a:t>
            </a:r>
            <a:r>
              <a:rPr lang="pl-PL" i="1" dirty="0"/>
              <a:t>hades</a:t>
            </a:r>
            <a:r>
              <a:rPr lang="pl-PL" dirty="0"/>
              <a:t>).</a:t>
            </a:r>
          </a:p>
          <a:p>
            <a:r>
              <a:rPr lang="pl-PL" dirty="0"/>
              <a:t>#4. Człowiek zmartwychwstaje.</a:t>
            </a:r>
          </a:p>
          <a:p>
            <a:r>
              <a:rPr lang="pl-PL" dirty="0"/>
              <a:t>#5. Zmartwychwstały staje przez Wielkim Białym Tronem gdzie otrzymuje sprawiedliwy wyrok.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3997813906"/>
      </p:ext>
    </p:extLst>
  </p:cSld>
  <p:clrMapOvr>
    <a:masterClrMapping/>
  </p:clrMapOvr>
  <p:transition/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 rot="21197107">
            <a:off x="131724" y="887179"/>
            <a:ext cx="10159270" cy="946315"/>
          </a:xfrm>
        </p:spPr>
        <p:txBody>
          <a:bodyPr>
            <a:noAutofit/>
          </a:bodyPr>
          <a:lstStyle/>
          <a:p>
            <a:r>
              <a:rPr lang="pl-PL" altLang="pl-PL" sz="60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Zapraszam na godzinę 18.oo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  <p:sp>
        <p:nvSpPr>
          <p:cNvPr id="49" name="Tytuł 3"/>
          <p:cNvSpPr txBox="1">
            <a:spLocks/>
          </p:cNvSpPr>
          <p:nvPr/>
        </p:nvSpPr>
        <p:spPr>
          <a:xfrm rot="21197107">
            <a:off x="176245" y="357973"/>
            <a:ext cx="5616690" cy="946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altLang="pl-PL" sz="24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Wideokonferencja via </a:t>
            </a:r>
            <a:r>
              <a:rPr lang="pl-PL" altLang="pl-PL" sz="2400" b="1" dirty="0" err="1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ZOOM+YouTube</a:t>
            </a:r>
            <a:endParaRPr lang="pl-PL" altLang="pl-PL" sz="2400" b="1" dirty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  <a:p>
            <a:r>
              <a:rPr lang="pl-PL" altLang="pl-PL" sz="24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S.D.P - poniedziałek, 30 marca 2020</a:t>
            </a:r>
          </a:p>
        </p:txBody>
      </p:sp>
      <p:sp>
        <p:nvSpPr>
          <p:cNvPr id="50" name="Tytuł 3"/>
          <p:cNvSpPr txBox="1">
            <a:spLocks/>
          </p:cNvSpPr>
          <p:nvPr/>
        </p:nvSpPr>
        <p:spPr>
          <a:xfrm rot="21197107">
            <a:off x="908394" y="5267860"/>
            <a:ext cx="6920859" cy="946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altLang="pl-PL" sz="28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A </a:t>
            </a:r>
            <a:r>
              <a:rPr lang="pl-PL" altLang="pl-PL" sz="2800" b="1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wokoło epidemia i nie wolno się spotykać!</a:t>
            </a:r>
            <a:endParaRPr lang="pl-PL" altLang="pl-PL" sz="2800" b="1" dirty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49647"/>
      </p:ext>
    </p:extLst>
  </p:cSld>
  <p:clrMapOvr>
    <a:masterClrMapping/>
  </p:clrMapOvr>
  <p:transition/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używania </a:t>
            </a:r>
            <a:r>
              <a:rPr lang="pl-PL" dirty="0" err="1"/>
              <a:t>widekonferencji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Jeżeli nic nie mówię to wyłączam mikrofon.</a:t>
            </a:r>
          </a:p>
          <a:p>
            <a:r>
              <a:rPr lang="pl-PL" dirty="0"/>
              <a:t>Postaramy się aby nagranie było dostępne – nagrywamy.</a:t>
            </a:r>
          </a:p>
          <a:p>
            <a:r>
              <a:rPr lang="pl-PL" dirty="0"/>
              <a:t>Prezentacja będzie dostępna w PDF.</a:t>
            </a:r>
          </a:p>
          <a:p>
            <a:r>
              <a:rPr lang="pl-PL" dirty="0"/>
              <a:t>Za tydzień, 6 kwietnia będzie powtórka albo to samo ulepszone, w albo może seminarium i czas na pytania.</a:t>
            </a:r>
          </a:p>
          <a:p>
            <a:r>
              <a:rPr lang="pl-PL" dirty="0"/>
              <a:t>Pytania najlepiej zadawać przez chat bo wszyscy je widzą, i są bardziej przemyślane. Ja chata nie będę śledził na bieżąca, tylko pod koniec każdej części.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273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Sterowanie:</a:t>
            </a:r>
            <a:br>
              <a:rPr lang="pl-PL" b="1" dirty="0"/>
            </a:br>
            <a:r>
              <a:rPr lang="pl-PL" b="1" i="1" dirty="0"/>
              <a:t>Dziś</a:t>
            </a:r>
            <a:r>
              <a:rPr lang="pl-PL" i="1" dirty="0"/>
              <a:t> </a:t>
            </a:r>
            <a:r>
              <a:rPr lang="mr-IN" i="1" dirty="0"/>
              <a:t>…</a:t>
            </a:r>
            <a:r>
              <a:rPr lang="pl-PL" i="1" dirty="0"/>
              <a:t> aby w </a:t>
            </a:r>
            <a:r>
              <a:rPr lang="pl-PL" b="1" i="1" dirty="0"/>
              <a:t>przyszłości</a:t>
            </a:r>
            <a:r>
              <a:rPr lang="pl-PL" i="1" dirty="0"/>
              <a:t> </a:t>
            </a:r>
            <a:r>
              <a:rPr lang="mr-IN" i="1" dirty="0"/>
              <a:t>…</a:t>
            </a:r>
            <a:endParaRPr lang="pl-PL" i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633998" y="3908425"/>
            <a:ext cx="1308336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5226764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4321395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11" name="Gwiazda 5-ramienna 10"/>
          <p:cNvSpPr/>
          <p:nvPr/>
        </p:nvSpPr>
        <p:spPr>
          <a:xfrm>
            <a:off x="4839914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5" name="Romb 14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23" name="Gwiazda 7-ramienna 22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143655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AC2DEE-F56E-5D44-8725-0C2A0637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pliku i </a:t>
            </a:r>
            <a:r>
              <a:rPr lang="pl-PL" dirty="0" err="1"/>
              <a:t>ToDo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154EF4-CEF9-114C-B40D-076E9D88E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2019 ….…. Było razem z „</a:t>
            </a:r>
            <a:r>
              <a:rPr lang="pl-PL" b="1" i="1" dirty="0"/>
              <a:t>Inwestycjami które nie płoną”</a:t>
            </a:r>
            <a:endParaRPr lang="pl-PL" dirty="0"/>
          </a:p>
          <a:p>
            <a:r>
              <a:rPr lang="pl-PL" dirty="0"/>
              <a:t>S.D.P - Spotkania dla przedsiębiorców, Gliwice, 30 marca 2020 roku, wideokonferencja via ZOOM + YouTube (kanał S.D.P)</a:t>
            </a:r>
          </a:p>
          <a:p>
            <a:r>
              <a:rPr lang="pl-PL" dirty="0"/>
              <a:t>Grudzień 2020 - Wersja rozwojowa w celach edukacyjnych.</a:t>
            </a:r>
          </a:p>
          <a:p>
            <a:r>
              <a:rPr lang="pl-PL" dirty="0"/>
              <a:t>2022, 2023 – w ramach </a:t>
            </a:r>
            <a:r>
              <a:rPr lang="pl-PL" dirty="0" err="1"/>
              <a:t>FreeCafe</a:t>
            </a:r>
            <a:r>
              <a:rPr lang="pl-PL" dirty="0"/>
              <a:t> dla KFC i okolic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b="1" u="sng" dirty="0" err="1"/>
              <a:t>ToDo</a:t>
            </a:r>
            <a:r>
              <a:rPr lang="pl-PL" b="1" u="sng" dirty="0"/>
              <a:t>:</a:t>
            </a:r>
          </a:p>
          <a:p>
            <a:r>
              <a:rPr lang="pl-PL" dirty="0" err="1"/>
              <a:t>Uspójnić</a:t>
            </a:r>
            <a:r>
              <a:rPr lang="pl-PL" dirty="0"/>
              <a:t> szablon z Inwestycje, </a:t>
            </a:r>
            <a:r>
              <a:rPr lang="pl-PL" dirty="0" err="1"/>
              <a:t>fiki</a:t>
            </a:r>
            <a:r>
              <a:rPr lang="pl-PL" dirty="0"/>
              <a:t> i projekt </a:t>
            </a:r>
            <a:r>
              <a:rPr lang="pl-PL" dirty="0" err="1"/>
              <a:t>prawca</a:t>
            </a:r>
            <a:r>
              <a:rPr lang="pl-PL" dirty="0"/>
              <a:t>, dwie drogi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9315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B7905B-0FF2-5647-A055-FCDD36F4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Ćwiczenie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A3754F3-691D-904F-9390-CFB36D6F9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38851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Przeszłość: wymień 3 przyczyny z </a:t>
            </a:r>
            <a:r>
              <a:rPr lang="pl-PL" dirty="0" err="1"/>
              <a:t>przezlości</a:t>
            </a:r>
            <a:r>
              <a:rPr lang="pl-PL" dirty="0"/>
              <a:t> i skutki, które teraz widzisz wokoło siebie.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Przyszłość: wymień 3 wykonane, lub zaplanowane działania, których skutków spodziewasz się w najwcześniej za miesiąc.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4CEB5815-836A-C04B-A65A-6CE2C4D19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1287" y="2441155"/>
            <a:ext cx="2236424" cy="22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50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2A152-B26A-6046-A8C9-A8C7941F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człowiek sieje, to i żąć będzie.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E18B2D-2828-ED41-93B0-F725888BE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254368"/>
            <a:ext cx="10515600" cy="3713047"/>
          </a:xfrm>
        </p:spPr>
        <p:txBody>
          <a:bodyPr/>
          <a:lstStyle/>
          <a:p>
            <a:r>
              <a:rPr lang="pl-PL" dirty="0"/>
              <a:t>Nie łudźcie się:</a:t>
            </a:r>
            <a:r>
              <a:rPr lang="pl-PL" baseline="30000" dirty="0"/>
              <a:t> </a:t>
            </a:r>
            <a:r>
              <a:rPr lang="pl-PL" dirty="0"/>
              <a:t>Bóg nie pozwoli z siebie szydzić. </a:t>
            </a:r>
          </a:p>
          <a:p>
            <a:r>
              <a:rPr lang="pl-PL" dirty="0"/>
              <a:t>A co człowiek sieje, to i żąć będzie: kto sieje w ciele swoim, jako plon ciała zbierze zagładę, kto sieje w duchu, jako plon ducha zbierze życie wieczne.</a:t>
            </a:r>
            <a:r>
              <a:rPr lang="pl-PL" baseline="30000" dirty="0"/>
              <a:t>  </a:t>
            </a:r>
          </a:p>
          <a:p>
            <a:pPr algn="r"/>
            <a:r>
              <a:rPr lang="pl-PL" sz="2000" i="0" dirty="0"/>
              <a:t>(Gal 6:7n)</a:t>
            </a:r>
            <a:endParaRPr lang="pl-PL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F32C159-4898-7947-9588-8E6B868223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3106" y="3737197"/>
            <a:ext cx="3806052" cy="30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90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6874B54-A2C2-2042-A35C-5885FFE69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4555761"/>
          </a:xfrm>
        </p:spPr>
        <p:txBody>
          <a:bodyPr>
            <a:normAutofit/>
          </a:bodyPr>
          <a:lstStyle/>
          <a:p>
            <a:r>
              <a:rPr lang="pl-PL" b="1" dirty="0"/>
              <a:t>Czas</a:t>
            </a:r>
            <a:r>
              <a:rPr lang="pl-PL" dirty="0"/>
              <a:t> to jeden z wymiarów, na których rozpięta jest rzeczywistość, wzdłuż którego mimowolnie się poruszamy ze stałym zwrotem.</a:t>
            </a:r>
          </a:p>
          <a:p>
            <a:r>
              <a:rPr lang="pl-PL" b="1" dirty="0"/>
              <a:t>Przeszłość</a:t>
            </a:r>
            <a:r>
              <a:rPr lang="pl-PL" dirty="0"/>
              <a:t> – ta część przestrzeni czasu, która była.</a:t>
            </a:r>
          </a:p>
          <a:p>
            <a:endParaRPr lang="pl-PL" dirty="0"/>
          </a:p>
          <a:p>
            <a:r>
              <a:rPr lang="pl-PL" b="1" dirty="0"/>
              <a:t>Przyszłość</a:t>
            </a:r>
            <a:r>
              <a:rPr lang="pl-PL" dirty="0"/>
              <a:t> – ta część przestrzeni czasu, która przypuszczamy, że będzie.</a:t>
            </a:r>
          </a:p>
          <a:p>
            <a:endParaRPr lang="pl-PL" b="1" dirty="0"/>
          </a:p>
          <a:p>
            <a:r>
              <a:rPr lang="pl-PL" b="1" dirty="0"/>
              <a:t>Historia</a:t>
            </a:r>
            <a:r>
              <a:rPr lang="pl-PL" dirty="0"/>
              <a:t> – nauka o przeszłości.</a:t>
            </a:r>
          </a:p>
          <a:p>
            <a:endParaRPr lang="pl-PL" b="1" dirty="0"/>
          </a:p>
          <a:p>
            <a:r>
              <a:rPr lang="pl-PL" b="1" dirty="0"/>
              <a:t>Wieczność</a:t>
            </a:r>
            <a:r>
              <a:rPr lang="pl-PL" dirty="0"/>
              <a:t> …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F74544C-D25D-314B-9B2F-A03ED58D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Definicje</a:t>
            </a:r>
          </a:p>
        </p:txBody>
      </p:sp>
    </p:spTree>
    <p:extLst>
      <p:ext uri="{BB962C8B-B14F-4D97-AF65-F5344CB8AC3E}">
        <p14:creationId xmlns:p14="http://schemas.microsoft.com/office/powerpoint/2010/main" val="131305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53D3BC-1E37-FC43-8251-82F517AE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historia z pozycji Boga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782B1C-3A24-0440-9A67-815CFEB45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473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7D3015-6656-CF44-B2A0-E6FC35147B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r>
              <a:rPr lang="pl-PL" dirty="0"/>
              <a:t> – to historia z pozycji Boga, który stworzył, a więc panuje nad czasem.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7908F7E-47BD-0A4C-8533-811A5AC9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</a:t>
            </a:r>
            <a:r>
              <a:rPr lang="pl-PL" dirty="0" err="1"/>
              <a:t>metahistorii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15C0F06-D95C-8D46-9651-977F0D745F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Greckie </a:t>
            </a:r>
            <a:r>
              <a:rPr lang="pl-PL" i="1" dirty="0"/>
              <a:t>meta</a:t>
            </a:r>
            <a:r>
              <a:rPr lang="pl-PL" dirty="0"/>
              <a:t> – znaczy: poza, na zewnątrz.</a:t>
            </a:r>
          </a:p>
        </p:txBody>
      </p:sp>
    </p:spTree>
    <p:extLst>
      <p:ext uri="{BB962C8B-B14F-4D97-AF65-F5344CB8AC3E}">
        <p14:creationId xmlns:p14="http://schemas.microsoft.com/office/powerpoint/2010/main" val="2725311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sz="2000" b="1" i="1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upadek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odrodzenie</a:t>
            </a:r>
          </a:p>
        </p:txBody>
      </p:sp>
    </p:spTree>
    <p:extLst>
      <p:ext uri="{BB962C8B-B14F-4D97-AF65-F5344CB8AC3E}">
        <p14:creationId xmlns:p14="http://schemas.microsoft.com/office/powerpoint/2010/main" val="11177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Zagłada i odkupienie</a:t>
            </a:r>
          </a:p>
        </p:txBody>
      </p:sp>
    </p:spTree>
    <p:extLst>
      <p:ext uri="{BB962C8B-B14F-4D97-AF65-F5344CB8AC3E}">
        <p14:creationId xmlns:p14="http://schemas.microsoft.com/office/powerpoint/2010/main" val="13774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932EDD-AC85-A342-90A8-E5C8EC50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Teraz jest czas na decyzje</a:t>
            </a:r>
            <a:br>
              <a:rPr lang="pl-PL" dirty="0"/>
            </a:br>
            <a:r>
              <a:rPr lang="pl-PL" dirty="0" err="1"/>
              <a:t>Łk</a:t>
            </a:r>
            <a:r>
              <a:rPr lang="pl-PL" dirty="0"/>
              <a:t> 16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12BB7E-EE20-4245-9B88-8A9506EC5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801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CE8660-5A58-E942-8F7B-AA560A4F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Łk</a:t>
            </a:r>
            <a:r>
              <a:rPr lang="pl-PL" dirty="0"/>
              <a:t> 16 – co tam zapisano?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679B8-3176-C944-BD56-30F3655F9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Przypowieść o dyrektorze zarządzającym</a:t>
            </a:r>
          </a:p>
          <a:p>
            <a:r>
              <a:rPr lang="pl-PL" dirty="0"/>
              <a:t>Przypowieść o Łazarzu i bogaczu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O czym są te dwie przypowieści?</a:t>
            </a:r>
          </a:p>
        </p:txBody>
      </p:sp>
    </p:spTree>
    <p:extLst>
      <p:ext uri="{BB962C8B-B14F-4D97-AF65-F5344CB8AC3E}">
        <p14:creationId xmlns:p14="http://schemas.microsoft.com/office/powerpoint/2010/main" val="2334394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/>
              <a:t>Ja</a:t>
            </a:r>
            <a:r>
              <a:rPr lang="pl-PL" dirty="0"/>
              <a:t>, zagłada i odrodzenie</a:t>
            </a:r>
          </a:p>
        </p:txBody>
      </p:sp>
      <p:sp>
        <p:nvSpPr>
          <p:cNvPr id="20" name="PoleTekstowe 19"/>
          <p:cNvSpPr txBox="1"/>
          <p:nvPr/>
        </p:nvSpPr>
        <p:spPr>
          <a:xfrm>
            <a:off x="2607284" y="5873970"/>
            <a:ext cx="5494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>
                <a:solidFill>
                  <a:srgbClr val="C00000"/>
                </a:solidFill>
              </a:rPr>
              <a:t>moją</a:t>
            </a:r>
            <a:r>
              <a:rPr lang="pl-PL" sz="2800">
                <a:solidFill>
                  <a:srgbClr val="C00000"/>
                </a:solidFill>
              </a:rPr>
              <a:t> decyzję.</a:t>
            </a:r>
            <a:br>
              <a:rPr lang="pl-PL" sz="2800" dirty="0">
                <a:solidFill>
                  <a:srgbClr val="C00000"/>
                </a:solidFill>
              </a:rPr>
            </a:br>
            <a:r>
              <a:rPr lang="pl-PL" sz="2800" dirty="0">
                <a:solidFill>
                  <a:srgbClr val="C00000"/>
                </a:solidFill>
              </a:rPr>
              <a:t>(</a:t>
            </a:r>
            <a:r>
              <a:rPr lang="pl-PL" sz="2800" dirty="0" err="1">
                <a:solidFill>
                  <a:srgbClr val="C00000"/>
                </a:solidFill>
              </a:rPr>
              <a:t>Łk</a:t>
            </a:r>
            <a:r>
              <a:rPr lang="pl-PL" sz="2800" dirty="0">
                <a:solidFill>
                  <a:srgbClr val="C00000"/>
                </a:solidFill>
              </a:rPr>
              <a:t> 16)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 flipV="1">
            <a:off x="5240994" y="4417322"/>
            <a:ext cx="1005991" cy="1467576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az 18">
            <a:extLst>
              <a:ext uri="{FF2B5EF4-FFF2-40B4-BE49-F238E27FC236}">
                <a16:creationId xmlns:a16="http://schemas.microsoft.com/office/drawing/2014/main" id="{BC652A04-8C13-2644-8D95-8294CEEF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778" y="5884898"/>
            <a:ext cx="1001067" cy="80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ToDo</a:t>
            </a:r>
            <a:r>
              <a:rPr lang="pl-PL" dirty="0"/>
              <a:t> – dodatkowe wersety – kiedyś (2019) wskazał mi to Tomek Dudkiewicz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71512"/>
            <a:ext cx="10515600" cy="55446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Punkt wyjścia 2 Kor 5 :10,uzupelnieniem tego fragmentu 1Kor 3:9-15,</a:t>
            </a:r>
          </a:p>
          <a:p>
            <a:pPr marL="0" indent="0">
              <a:buNone/>
            </a:pPr>
            <a:r>
              <a:rPr lang="pl-PL" dirty="0" err="1"/>
              <a:t>Wedlug</a:t>
            </a:r>
            <a:r>
              <a:rPr lang="pl-PL" dirty="0"/>
              <a:t> 2 Kor 5:10 wierzący przed </a:t>
            </a:r>
            <a:r>
              <a:rPr lang="pl-PL" dirty="0" err="1"/>
              <a:t>trybunalem</a:t>
            </a:r>
            <a:r>
              <a:rPr lang="pl-PL" dirty="0"/>
              <a:t> otrzymają z </a:t>
            </a:r>
            <a:r>
              <a:rPr lang="pl-PL" dirty="0" err="1"/>
              <a:t>apłatę</a:t>
            </a:r>
            <a:r>
              <a:rPr lang="pl-PL" dirty="0"/>
              <a:t> za swoje czyny... Jakie jest znaczenie nagrody?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Mat. 5:10-12 </a:t>
            </a:r>
          </a:p>
          <a:p>
            <a:pPr marL="0" indent="0">
              <a:buNone/>
            </a:pPr>
            <a:r>
              <a:rPr lang="pl-PL" dirty="0"/>
              <a:t>Mat 6:1</a:t>
            </a:r>
          </a:p>
          <a:p>
            <a:pPr marL="0" indent="0">
              <a:buNone/>
            </a:pPr>
            <a:r>
              <a:rPr lang="pl-PL" dirty="0"/>
              <a:t>Łuk 6:35 </a:t>
            </a:r>
          </a:p>
          <a:p>
            <a:pPr marL="0" indent="0">
              <a:buNone/>
            </a:pPr>
            <a:r>
              <a:rPr lang="pl-PL" dirty="0" err="1"/>
              <a:t>Hebr</a:t>
            </a:r>
            <a:r>
              <a:rPr lang="pl-PL" dirty="0"/>
              <a:t> 10:32-36</a:t>
            </a:r>
          </a:p>
          <a:p>
            <a:pPr marL="0" indent="0">
              <a:buNone/>
            </a:pPr>
            <a:r>
              <a:rPr lang="pl-PL" dirty="0" err="1"/>
              <a:t>Hebr</a:t>
            </a:r>
            <a:r>
              <a:rPr lang="pl-PL" dirty="0"/>
              <a:t> 11:6 – Bóg nagradza tych, którzy Boga szukają</a:t>
            </a:r>
          </a:p>
          <a:p>
            <a:pPr marL="0" indent="0">
              <a:buNone/>
            </a:pPr>
            <a:r>
              <a:rPr lang="pl-PL" dirty="0"/>
              <a:t>2Jan 8</a:t>
            </a:r>
          </a:p>
        </p:txBody>
      </p:sp>
    </p:spTree>
    <p:extLst>
      <p:ext uri="{BB962C8B-B14F-4D97-AF65-F5344CB8AC3E}">
        <p14:creationId xmlns:p14="http://schemas.microsoft.com/office/powerpoint/2010/main" val="1746902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Zapewnienie Jezusa podstawą nadziei uczniów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20322"/>
            <a:ext cx="10515600" cy="388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i="1" dirty="0"/>
              <a:t>Zaprawdę, zaprawdę, powiadam wam (gr. Amen, Amen)</a:t>
            </a:r>
          </a:p>
          <a:p>
            <a:pPr marL="0" indent="0">
              <a:buNone/>
            </a:pPr>
            <a:r>
              <a:rPr lang="pl-PL" sz="3200" i="1" dirty="0"/>
              <a:t>		Kto (#1) </a:t>
            </a:r>
            <a:r>
              <a:rPr lang="pl-PL" sz="3200" b="1" i="1" u="sng" dirty="0"/>
              <a:t>słucha</a:t>
            </a:r>
            <a:r>
              <a:rPr lang="pl-PL" sz="3200" i="1" dirty="0"/>
              <a:t> słowa mego </a:t>
            </a:r>
          </a:p>
          <a:p>
            <a:pPr marL="0" indent="0">
              <a:buNone/>
            </a:pPr>
            <a:r>
              <a:rPr lang="pl-PL" sz="3200" i="1" dirty="0"/>
              <a:t>			i (#2) </a:t>
            </a:r>
            <a:r>
              <a:rPr lang="pl-PL" sz="3200" b="1" i="1" u="sng" dirty="0"/>
              <a:t>wierzy</a:t>
            </a:r>
            <a:r>
              <a:rPr lang="pl-PL" sz="3200" i="1" dirty="0"/>
              <a:t> w Tego, który Mnie posłał, </a:t>
            </a:r>
          </a:p>
          <a:p>
            <a:pPr marL="0" indent="0">
              <a:buNone/>
            </a:pPr>
            <a:r>
              <a:rPr lang="pl-PL" sz="3200" i="1" dirty="0"/>
              <a:t>	(#1) </a:t>
            </a:r>
            <a:r>
              <a:rPr lang="pl-PL" sz="3200" b="1" i="1" u="sng" dirty="0"/>
              <a:t>ma</a:t>
            </a:r>
            <a:r>
              <a:rPr lang="pl-PL" sz="3200" i="1" dirty="0"/>
              <a:t> życie wieczne </a:t>
            </a:r>
          </a:p>
          <a:p>
            <a:pPr marL="0" indent="0">
              <a:buNone/>
            </a:pPr>
            <a:r>
              <a:rPr lang="pl-PL" sz="3200" i="1" dirty="0"/>
              <a:t>		i (#2) </a:t>
            </a:r>
            <a:r>
              <a:rPr lang="pl-PL" sz="3200" b="1" i="1" u="sng" dirty="0"/>
              <a:t>nie</a:t>
            </a:r>
            <a:r>
              <a:rPr lang="pl-PL" sz="3200" b="1" i="1" dirty="0"/>
              <a:t> </a:t>
            </a:r>
            <a:r>
              <a:rPr lang="pl-PL" sz="3200" b="1" i="1" u="sng" dirty="0"/>
              <a:t>idzie</a:t>
            </a:r>
            <a:r>
              <a:rPr lang="pl-PL" sz="3200" b="1" i="1" dirty="0"/>
              <a:t> </a:t>
            </a:r>
            <a:r>
              <a:rPr lang="pl-PL" sz="3200" i="1" dirty="0"/>
              <a:t>pod sąd, </a:t>
            </a:r>
          </a:p>
          <a:p>
            <a:pPr marL="0" indent="0">
              <a:buNone/>
            </a:pPr>
            <a:r>
              <a:rPr lang="pl-PL" sz="3200" i="1" dirty="0"/>
              <a:t>			lecz ze śmierci (#3) </a:t>
            </a:r>
            <a:r>
              <a:rPr lang="pl-PL" sz="3200" b="1" i="1" u="sng" dirty="0"/>
              <a:t>przeszedł</a:t>
            </a:r>
            <a:r>
              <a:rPr lang="pl-PL" sz="3200" i="1" dirty="0"/>
              <a:t> do życia.</a:t>
            </a:r>
          </a:p>
          <a:p>
            <a:pPr marL="0" indent="0" algn="r">
              <a:buNone/>
            </a:pPr>
            <a:r>
              <a:rPr lang="pl-PL" sz="3200" i="1" dirty="0"/>
              <a:t>(Ewangelia Jana 5: 24 </a:t>
            </a:r>
            <a:r>
              <a:rPr lang="pl-PL" sz="3200" i="1" dirty="0" err="1"/>
              <a:t>bt</a:t>
            </a:r>
            <a:r>
              <a:rPr lang="pl-PL" sz="3200" i="1" dirty="0"/>
              <a:t>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03DB85E-4E36-B64F-8113-2F2732E6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5" y="5375905"/>
            <a:ext cx="1308850" cy="1272153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DE1542D9-3E10-E14B-BA78-033640FFB779}"/>
              </a:ext>
            </a:extLst>
          </p:cNvPr>
          <p:cNvSpPr/>
          <p:nvPr/>
        </p:nvSpPr>
        <p:spPr>
          <a:xfrm rot="21421613">
            <a:off x="4460788" y="2718489"/>
            <a:ext cx="2702011" cy="10132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2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Zapewnienie Jezusa podstawą nadziei uczniów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20322"/>
            <a:ext cx="10515600" cy="388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i="1" dirty="0"/>
              <a:t>Serio, serio mówię wam że … (gr. Amen, Amen)</a:t>
            </a:r>
          </a:p>
          <a:p>
            <a:pPr marL="0" indent="0">
              <a:buNone/>
            </a:pPr>
            <a:r>
              <a:rPr lang="pl-PL" sz="3200" i="1" dirty="0"/>
              <a:t>		Kto (#1) </a:t>
            </a:r>
            <a:r>
              <a:rPr lang="pl-PL" sz="3200" b="1" i="1" u="sng" dirty="0"/>
              <a:t>słucha</a:t>
            </a:r>
            <a:r>
              <a:rPr lang="pl-PL" sz="3200" i="1" dirty="0"/>
              <a:t> słowa mego </a:t>
            </a:r>
          </a:p>
          <a:p>
            <a:pPr marL="0" indent="0">
              <a:buNone/>
            </a:pPr>
            <a:r>
              <a:rPr lang="pl-PL" sz="3200" i="1" dirty="0"/>
              <a:t>			i (#2) </a:t>
            </a:r>
            <a:r>
              <a:rPr lang="pl-PL" sz="3200" b="1" i="1" u="sng" dirty="0"/>
              <a:t>wierzy</a:t>
            </a:r>
            <a:r>
              <a:rPr lang="pl-PL" sz="3200" i="1" dirty="0"/>
              <a:t> </a:t>
            </a:r>
            <a:r>
              <a:rPr lang="pl-PL" sz="3200" b="1" i="1" u="sng" dirty="0"/>
              <a:t>Temu</a:t>
            </a:r>
            <a:r>
              <a:rPr lang="pl-PL" sz="3200" i="1" dirty="0"/>
              <a:t>, który Mnie posłał, </a:t>
            </a:r>
          </a:p>
          <a:p>
            <a:pPr marL="0" indent="0">
              <a:buNone/>
            </a:pPr>
            <a:r>
              <a:rPr lang="pl-PL" sz="3200" i="1" dirty="0"/>
              <a:t>	(#1) </a:t>
            </a:r>
            <a:r>
              <a:rPr lang="pl-PL" sz="3200" b="1" i="1" u="sng" dirty="0"/>
              <a:t>ma</a:t>
            </a:r>
            <a:r>
              <a:rPr lang="pl-PL" sz="3200" i="1" dirty="0"/>
              <a:t> życie wieczne </a:t>
            </a:r>
          </a:p>
          <a:p>
            <a:pPr marL="0" indent="0">
              <a:buNone/>
            </a:pPr>
            <a:r>
              <a:rPr lang="pl-PL" sz="3200" i="1" dirty="0"/>
              <a:t>		i (#2) </a:t>
            </a:r>
            <a:r>
              <a:rPr lang="pl-PL" sz="3200" b="1" i="1" u="sng" dirty="0"/>
              <a:t>nie</a:t>
            </a:r>
            <a:r>
              <a:rPr lang="pl-PL" sz="3200" b="1" i="1" dirty="0"/>
              <a:t> </a:t>
            </a:r>
            <a:r>
              <a:rPr lang="pl-PL" sz="3200" b="1" i="1" u="sng" dirty="0"/>
              <a:t>idzie</a:t>
            </a:r>
            <a:r>
              <a:rPr lang="pl-PL" sz="3200" b="1" i="1" dirty="0"/>
              <a:t> </a:t>
            </a:r>
            <a:r>
              <a:rPr lang="pl-PL" sz="3200" i="1" dirty="0"/>
              <a:t>pod sąd, </a:t>
            </a:r>
          </a:p>
          <a:p>
            <a:pPr marL="0" indent="0">
              <a:buNone/>
            </a:pPr>
            <a:r>
              <a:rPr lang="pl-PL" sz="3200" i="1" dirty="0"/>
              <a:t>			lecz ze śmierci (#3) </a:t>
            </a:r>
            <a:r>
              <a:rPr lang="pl-PL" sz="3200" b="1" i="1" u="sng" dirty="0"/>
              <a:t>przeszedł</a:t>
            </a:r>
            <a:r>
              <a:rPr lang="pl-PL" sz="3200" i="1" dirty="0"/>
              <a:t> do życia.</a:t>
            </a:r>
          </a:p>
          <a:p>
            <a:pPr marL="0" indent="0" algn="r">
              <a:buNone/>
            </a:pPr>
            <a:r>
              <a:rPr lang="pl-PL" sz="3200" i="1" dirty="0"/>
              <a:t>(Ewangelia Jana 5: 24)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03DB85E-4E36-B64F-8113-2F2732E6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5" y="5375905"/>
            <a:ext cx="1308850" cy="12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34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wypowiedzi Pana Jezusa z J5:24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15453"/>
            <a:ext cx="11086070" cy="51976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200" i="1" dirty="0"/>
              <a:t>Amen, amen wskazuje, że jest to szczególnie uroczyste zapewnienie.</a:t>
            </a:r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2400" i="1" dirty="0"/>
              <a:t>BT, BW, BG: zaprawdę powiadam wam</a:t>
            </a:r>
          </a:p>
          <a:p>
            <a:pPr marL="0" indent="0">
              <a:buNone/>
            </a:pPr>
            <a:r>
              <a:rPr lang="pl-PL" sz="2400" i="1" dirty="0"/>
              <a:t>	EIB: ręczę i zapewniam</a:t>
            </a:r>
          </a:p>
          <a:p>
            <a:pPr marL="0" indent="0">
              <a:buNone/>
            </a:pPr>
            <a:endParaRPr lang="pl-PL" sz="3200" i="1" dirty="0"/>
          </a:p>
          <a:p>
            <a:pPr marL="0" indent="0">
              <a:buNone/>
            </a:pPr>
            <a:r>
              <a:rPr lang="pl-PL" sz="3200" b="1" i="1" dirty="0"/>
              <a:t>Warunki:</a:t>
            </a:r>
          </a:p>
          <a:p>
            <a:pPr marL="0" indent="0">
              <a:buNone/>
            </a:pPr>
            <a:r>
              <a:rPr lang="pl-PL" sz="3200" i="1" dirty="0"/>
              <a:t>#1. słuchanie słowa Pana Jezusa,</a:t>
            </a:r>
          </a:p>
          <a:p>
            <a:pPr marL="0" indent="0">
              <a:buNone/>
            </a:pPr>
            <a:r>
              <a:rPr lang="pl-PL" sz="3200" i="1" dirty="0"/>
              <a:t>#2. wiara Bogu-Ojcu, który Pana Jezusa na ziemie posłał. </a:t>
            </a:r>
            <a:r>
              <a:rPr lang="pl-PL" sz="2200" i="1" dirty="0"/>
              <a:t>(BT ma błąd!)</a:t>
            </a:r>
            <a:endParaRPr lang="pl-PL" sz="3200" i="1" dirty="0"/>
          </a:p>
          <a:p>
            <a:pPr marL="0" indent="0">
              <a:buNone/>
            </a:pPr>
            <a:endParaRPr lang="pl-PL" sz="3200" i="1" dirty="0"/>
          </a:p>
          <a:p>
            <a:pPr marL="0" indent="0">
              <a:buNone/>
            </a:pPr>
            <a:r>
              <a:rPr lang="pl-PL" sz="3200" b="1" i="1" dirty="0"/>
              <a:t>Skutki:</a:t>
            </a:r>
          </a:p>
          <a:p>
            <a:pPr marL="0" indent="0">
              <a:buNone/>
            </a:pPr>
            <a:r>
              <a:rPr lang="pl-PL" sz="3200" i="1" dirty="0"/>
              <a:t>#1. posiadanie życia wiecznego,</a:t>
            </a:r>
          </a:p>
          <a:p>
            <a:pPr marL="0" indent="0">
              <a:buNone/>
            </a:pPr>
            <a:r>
              <a:rPr lang="pl-PL" sz="3200" i="1" dirty="0"/>
              <a:t>#2. </a:t>
            </a:r>
            <a:r>
              <a:rPr lang="pl-PL" sz="3200" i="1" u="sng" dirty="0"/>
              <a:t>pewność ominięcia przyszłego sądu (potępienia)</a:t>
            </a:r>
            <a:r>
              <a:rPr lang="pl-PL" sz="3200" i="1" dirty="0"/>
              <a:t>,</a:t>
            </a:r>
          </a:p>
          <a:p>
            <a:pPr marL="0" indent="0">
              <a:buNone/>
            </a:pPr>
            <a:r>
              <a:rPr lang="pl-PL" sz="3200" i="1" dirty="0"/>
              <a:t>#3. koniec życia w śmierci i dalsze życie w życiu.</a:t>
            </a:r>
          </a:p>
          <a:p>
            <a:pPr marL="0" indent="0">
              <a:buNone/>
            </a:pPr>
            <a:endParaRPr lang="pl-PL" sz="3200" i="1" dirty="0"/>
          </a:p>
        </p:txBody>
      </p:sp>
    </p:spTree>
    <p:extLst>
      <p:ext uri="{BB962C8B-B14F-4D97-AF65-F5344CB8AC3E}">
        <p14:creationId xmlns:p14="http://schemas.microsoft.com/office/powerpoint/2010/main" val="11100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31C868-AAC1-7548-A240-6C079FD7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Pan Jezus powiedział, że jest …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0AB346-063B-C742-88A0-9FCD20A2C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b="1" dirty="0"/>
              <a:t>	</a:t>
            </a:r>
          </a:p>
          <a:p>
            <a:pPr marL="0" indent="0">
              <a:buNone/>
            </a:pPr>
            <a:r>
              <a:rPr lang="pl-PL" sz="4400" b="1" dirty="0"/>
              <a:t>drogą</a:t>
            </a:r>
          </a:p>
          <a:p>
            <a:pPr marL="0" indent="0">
              <a:buNone/>
            </a:pPr>
            <a:r>
              <a:rPr lang="pl-PL" sz="4400" b="1" dirty="0"/>
              <a:t>			prawdą</a:t>
            </a:r>
          </a:p>
          <a:p>
            <a:pPr marL="0" indent="0">
              <a:buNone/>
            </a:pPr>
            <a:r>
              <a:rPr lang="pl-PL" sz="4400" b="1" dirty="0"/>
              <a:t>						i życiem</a:t>
            </a:r>
          </a:p>
        </p:txBody>
      </p:sp>
    </p:spTree>
    <p:extLst>
      <p:ext uri="{BB962C8B-B14F-4D97-AF65-F5344CB8AC3E}">
        <p14:creationId xmlns:p14="http://schemas.microsoft.com/office/powerpoint/2010/main" val="1934397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Człowiek stworzony aby …</a:t>
            </a:r>
            <a:br>
              <a:rPr lang="pl-PL" altLang="pl-PL" dirty="0"/>
            </a:br>
            <a:r>
              <a:rPr lang="pl-PL" altLang="pl-PL" dirty="0"/>
              <a:t>			… żył w czasie i nie umierał.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14574" y="3710305"/>
            <a:ext cx="667702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314574" y="2065338"/>
            <a:ext cx="678370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2" y="1856842"/>
            <a:ext cx="2773361" cy="2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Czas po stworzeniu</a:t>
            </a:r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2314574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157122" y="5087660"/>
            <a:ext cx="96574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Pan Bóg wziął zatem człowieka i umieścił go w ogrodzie Eden, aby uprawiał go i doglądał.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(Gen 2:15)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endParaRPr lang="pl-PL" altLang="x-none" sz="1800" i="1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… i zasadził Bóg w środku ogrodu drzewo życia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(Gen …)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DD93CE9-7CC8-C849-A4AE-A9A6705EB431}"/>
              </a:ext>
            </a:extLst>
          </p:cNvPr>
          <p:cNvSpPr txBox="1"/>
          <p:nvPr/>
        </p:nvSpPr>
        <p:spPr>
          <a:xfrm>
            <a:off x="8991599" y="2121521"/>
            <a:ext cx="1295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900" b="1" dirty="0">
                <a:solidFill>
                  <a:srgbClr val="FF0000"/>
                </a:solidFill>
                <a:latin typeface="Times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303977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Dzieło Pana Jezusa (większy abstrakt)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230039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8351839" y="3795713"/>
            <a:ext cx="197983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 rot="16200000" flipV="1">
            <a:off x="5841574" y="3771962"/>
            <a:ext cx="1505074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7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116" name="Line 21"/>
          <p:cNvSpPr>
            <a:spLocks noChangeShapeType="1"/>
          </p:cNvSpPr>
          <p:nvPr/>
        </p:nvSpPr>
        <p:spPr bwMode="auto">
          <a:xfrm>
            <a:off x="1309162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3" name="Line 5"/>
          <p:cNvSpPr>
            <a:spLocks noChangeShapeType="1"/>
          </p:cNvSpPr>
          <p:nvPr/>
        </p:nvSpPr>
        <p:spPr bwMode="auto">
          <a:xfrm flipV="1">
            <a:off x="4033840" y="3795713"/>
            <a:ext cx="2695934" cy="95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32" name="Grupa 31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AC19B653-0031-0344-A878-0E4C3793BBE4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37" name="pole tekstowe 1">
              <a:extLst>
                <a:ext uri="{FF2B5EF4-FFF2-40B4-BE49-F238E27FC236}">
                  <a16:creationId xmlns:a16="http://schemas.microsoft.com/office/drawing/2014/main" id="{9A3E6BAA-33F2-2643-B08E-426FFE14F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38" name="Grupa 37">
              <a:extLst>
                <a:ext uri="{FF2B5EF4-FFF2-40B4-BE49-F238E27FC236}">
                  <a16:creationId xmlns:a16="http://schemas.microsoft.com/office/drawing/2014/main" id="{7742EFD4-7134-2547-B061-8206CE7C675A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39" name="Line 5">
                <a:extLst>
                  <a:ext uri="{FF2B5EF4-FFF2-40B4-BE49-F238E27FC236}">
                    <a16:creationId xmlns:a16="http://schemas.microsoft.com/office/drawing/2014/main" id="{3624F668-83A1-404D-8AE9-C89D659BA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40" name="Line 5">
                <a:extLst>
                  <a:ext uri="{FF2B5EF4-FFF2-40B4-BE49-F238E27FC236}">
                    <a16:creationId xmlns:a16="http://schemas.microsoft.com/office/drawing/2014/main" id="{8613AF8D-F168-544C-8908-E9049A41C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  <p:sp>
        <p:nvSpPr>
          <p:cNvPr id="41" name="Line 16">
            <a:extLst>
              <a:ext uri="{FF2B5EF4-FFF2-40B4-BE49-F238E27FC236}">
                <a16:creationId xmlns:a16="http://schemas.microsoft.com/office/drawing/2014/main" id="{DA33BC20-256E-D547-9E80-8AFB930B8EA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327531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35" name="Strzałka w prawo z wcięciem 34">
            <a:extLst>
              <a:ext uri="{FF2B5EF4-FFF2-40B4-BE49-F238E27FC236}">
                <a16:creationId xmlns:a16="http://schemas.microsoft.com/office/drawing/2014/main" id="{1C33310F-43A1-FF47-84F5-C762325EDFDD}"/>
              </a:ext>
            </a:extLst>
          </p:cNvPr>
          <p:cNvSpPr/>
          <p:nvPr/>
        </p:nvSpPr>
        <p:spPr>
          <a:xfrm>
            <a:off x="7507290" y="4938712"/>
            <a:ext cx="4168398" cy="1548016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Wykład pt. Zawieranie małżeństwa </a:t>
            </a:r>
            <a:b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po żydowsku w NT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2783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5172450" y="2030904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153662" y="164639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sp>
        <p:nvSpPr>
          <p:cNvPr id="48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rot="-5400000">
            <a:off x="3800174" y="3327217"/>
            <a:ext cx="259979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4109473" y="4614416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46428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>
            <a:off x="4642873" y="531155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V="1">
            <a:off x="48714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>
            <a:off x="4871473" y="4627116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 flipV="1">
            <a:off x="2739724" y="3320869"/>
            <a:ext cx="258709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2909287" y="2027318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28" name="Grupa 27"/>
          <p:cNvGrpSpPr/>
          <p:nvPr/>
        </p:nvGrpSpPr>
        <p:grpSpPr>
          <a:xfrm>
            <a:off x="4308613" y="3825445"/>
            <a:ext cx="429376" cy="655918"/>
            <a:chOff x="2957194" y="2798382"/>
            <a:chExt cx="419732" cy="641186"/>
          </a:xfrm>
        </p:grpSpPr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59153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89418" y="5002106"/>
            <a:ext cx="2962256" cy="15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911702" y="4695745"/>
            <a:ext cx="307290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7" name="Romb 66"/>
          <p:cNvSpPr/>
          <p:nvPr/>
        </p:nvSpPr>
        <p:spPr bwMode="auto">
          <a:xfrm>
            <a:off x="8394700" y="4802081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166873" y="4009739"/>
            <a:ext cx="67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5659440" y="4702923"/>
            <a:ext cx="218021" cy="324062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  <a:gd name="connsiteX0" fmla="*/ 0 w 11318"/>
              <a:gd name="connsiteY0" fmla="*/ 11369 h 11369"/>
              <a:gd name="connsiteX1" fmla="*/ 11318 w 11318"/>
              <a:gd name="connsiteY1" fmla="*/ 0 h 11369"/>
              <a:gd name="connsiteX0" fmla="*/ 0 w 9341"/>
              <a:gd name="connsiteY0" fmla="*/ 16843 h 16843"/>
              <a:gd name="connsiteX1" fmla="*/ 9341 w 9341"/>
              <a:gd name="connsiteY1" fmla="*/ 0 h 16843"/>
              <a:gd name="connsiteX0" fmla="*/ 0 w 6001"/>
              <a:gd name="connsiteY0" fmla="*/ 10271 h 10271"/>
              <a:gd name="connsiteX1" fmla="*/ 6001 w 6001"/>
              <a:gd name="connsiteY1" fmla="*/ 0 h 1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1" h="10271">
                <a:moveTo>
                  <a:pt x="0" y="10271"/>
                </a:moveTo>
                <a:lnTo>
                  <a:pt x="6001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PoleTekstowe 34"/>
          <p:cNvSpPr txBox="1"/>
          <p:nvPr/>
        </p:nvSpPr>
        <p:spPr>
          <a:xfrm>
            <a:off x="861636" y="6332105"/>
            <a:ext cx="45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 dirty="0">
                <a:solidFill>
                  <a:srgbClr val="C00000"/>
                </a:solidFill>
              </a:rPr>
              <a:t>moją</a:t>
            </a:r>
            <a:r>
              <a:rPr lang="pl-PL" sz="2800" dirty="0">
                <a:solidFill>
                  <a:srgbClr val="C00000"/>
                </a:solidFill>
              </a:rPr>
              <a:t> decyzję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5389418" y="5254030"/>
            <a:ext cx="247946" cy="1299442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33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96058" y="5003693"/>
            <a:ext cx="2955616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911702" y="4695745"/>
            <a:ext cx="307290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7" name="Romb 66"/>
          <p:cNvSpPr/>
          <p:nvPr/>
        </p:nvSpPr>
        <p:spPr bwMode="auto">
          <a:xfrm>
            <a:off x="8394700" y="4802081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166873" y="4009739"/>
            <a:ext cx="67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3153662" y="164639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rot="-5400000">
            <a:off x="3800174" y="3327217"/>
            <a:ext cx="259979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4109473" y="4614416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46428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>
            <a:off x="4642873" y="531155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 flipV="1">
            <a:off x="48714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4871473" y="4627116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rot="5400000" flipV="1">
            <a:off x="2739724" y="3320869"/>
            <a:ext cx="258709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5172450" y="2030904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2909287" y="2027318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5659440" y="4702923"/>
            <a:ext cx="218021" cy="324062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  <a:gd name="connsiteX0" fmla="*/ 0 w 11318"/>
              <a:gd name="connsiteY0" fmla="*/ 11369 h 11369"/>
              <a:gd name="connsiteX1" fmla="*/ 11318 w 11318"/>
              <a:gd name="connsiteY1" fmla="*/ 0 h 11369"/>
              <a:gd name="connsiteX0" fmla="*/ 0 w 9341"/>
              <a:gd name="connsiteY0" fmla="*/ 16843 h 16843"/>
              <a:gd name="connsiteX1" fmla="*/ 9341 w 9341"/>
              <a:gd name="connsiteY1" fmla="*/ 0 h 16843"/>
              <a:gd name="connsiteX0" fmla="*/ 0 w 6001"/>
              <a:gd name="connsiteY0" fmla="*/ 10271 h 10271"/>
              <a:gd name="connsiteX1" fmla="*/ 6001 w 6001"/>
              <a:gd name="connsiteY1" fmla="*/ 0 h 1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1" h="10271">
                <a:moveTo>
                  <a:pt x="0" y="10271"/>
                </a:moveTo>
                <a:lnTo>
                  <a:pt x="6001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PoleTekstowe 34"/>
          <p:cNvSpPr txBox="1"/>
          <p:nvPr/>
        </p:nvSpPr>
        <p:spPr>
          <a:xfrm>
            <a:off x="861636" y="6332105"/>
            <a:ext cx="45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 dirty="0">
                <a:solidFill>
                  <a:srgbClr val="C00000"/>
                </a:solidFill>
              </a:rPr>
              <a:t>moją</a:t>
            </a:r>
            <a:r>
              <a:rPr lang="pl-PL" sz="2800" dirty="0">
                <a:solidFill>
                  <a:srgbClr val="C00000"/>
                </a:solidFill>
              </a:rPr>
              <a:t> decyzję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5389418" y="5254030"/>
            <a:ext cx="247946" cy="1299442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a 36"/>
          <p:cNvGrpSpPr/>
          <p:nvPr/>
        </p:nvGrpSpPr>
        <p:grpSpPr>
          <a:xfrm>
            <a:off x="4308613" y="3825445"/>
            <a:ext cx="429376" cy="655918"/>
            <a:chOff x="2957194" y="2798382"/>
            <a:chExt cx="419732" cy="641186"/>
          </a:xfrm>
        </p:grpSpPr>
        <p:sp>
          <p:nvSpPr>
            <p:cNvPr id="39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448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8" name="pole tekstowe 1"/>
          <p:cNvSpPr txBox="1">
            <a:spLocks noChangeArrowheads="1"/>
          </p:cNvSpPr>
          <p:nvPr/>
        </p:nvSpPr>
        <p:spPr bwMode="auto">
          <a:xfrm>
            <a:off x="618472" y="5000063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5707557" y="5215506"/>
            <a:ext cx="3166940" cy="1169551"/>
            <a:chOff x="8729052" y="3653745"/>
            <a:chExt cx="3166940" cy="1169551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1065185" y="4475283"/>
              <a:ext cx="830807" cy="1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11065185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V="1">
              <a:off x="11065185" y="4255658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>
                <a:latin typeface="Arial" charset="0"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11065185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3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Kościół </a:t>
              </a:r>
              <a:r>
                <a:rPr lang="mr-IN" altLang="pl-PL" sz="1400" dirty="0"/>
                <a:t>–</a:t>
              </a:r>
              <a:r>
                <a:rPr lang="pl-PL" altLang="pl-PL" sz="1400" dirty="0"/>
                <a:t> Ciało Chrystusa</a:t>
              </a: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3917950" y="3115361"/>
            <a:ext cx="6187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</a:rPr>
              <a:t>Zachęcam do samodzielnego studium tematu:</a:t>
            </a:r>
            <a:br>
              <a:rPr lang="pl-PL" sz="2400" b="1" i="1" dirty="0">
                <a:solidFill>
                  <a:srgbClr val="FF0000"/>
                </a:solidFill>
              </a:rPr>
            </a:br>
            <a:r>
              <a:rPr lang="pl-PL" sz="2400" b="1" i="1" dirty="0">
                <a:solidFill>
                  <a:srgbClr val="FF0000"/>
                </a:solidFill>
              </a:rPr>
              <a:t>Księga Kapłańska</a:t>
            </a:r>
            <a:r>
              <a:rPr lang="pl-PL" sz="2400" b="1" i="1">
                <a:solidFill>
                  <a:srgbClr val="FF0000"/>
                </a:solidFill>
              </a:rPr>
              <a:t>, rozdział 23.</a:t>
            </a:r>
          </a:p>
        </p:txBody>
      </p:sp>
      <p:sp>
        <p:nvSpPr>
          <p:cNvPr id="24" name="Strzałka w prawo z wcięciem 23">
            <a:extLst>
              <a:ext uri="{FF2B5EF4-FFF2-40B4-BE49-F238E27FC236}">
                <a16:creationId xmlns:a16="http://schemas.microsoft.com/office/drawing/2014/main" id="{661435D9-D339-B948-8FA8-E9B292D2F696}"/>
              </a:ext>
            </a:extLst>
          </p:cNvPr>
          <p:cNvSpPr/>
          <p:nvPr/>
        </p:nvSpPr>
        <p:spPr>
          <a:xfrm>
            <a:off x="7492527" y="1340784"/>
            <a:ext cx="4168398" cy="1548016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Wykład pt. Święta Pana </a:t>
            </a:r>
            <a:b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a dzieło Pana Jezusa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136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kursu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71512"/>
            <a:ext cx="10515600" cy="55446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Zajęcia #1. Czas, historia i </a:t>
            </a:r>
            <a:r>
              <a:rPr lang="pl-PL" dirty="0" err="1"/>
              <a:t>metahistoria</a:t>
            </a:r>
            <a:r>
              <a:rPr lang="pl-PL" dirty="0"/>
              <a:t> (1h)</a:t>
            </a:r>
          </a:p>
          <a:p>
            <a:pPr lvl="1"/>
            <a:r>
              <a:rPr lang="pl-PL" dirty="0"/>
              <a:t>Wstęp: cel zajęć</a:t>
            </a:r>
          </a:p>
          <a:p>
            <a:pPr lvl="1"/>
            <a:r>
              <a:rPr lang="pl-PL" dirty="0"/>
              <a:t>Czas – co to jest? Historia, wieczność</a:t>
            </a:r>
          </a:p>
          <a:p>
            <a:pPr lvl="1"/>
            <a:r>
              <a:rPr lang="pl-PL" dirty="0"/>
              <a:t>Dobro, życie, nadzieja</a:t>
            </a:r>
          </a:p>
          <a:p>
            <a:pPr lvl="1"/>
            <a:r>
              <a:rPr lang="pl-PL" dirty="0"/>
              <a:t>Zasada przyczynowo skutkowa</a:t>
            </a:r>
          </a:p>
          <a:p>
            <a:pPr lvl="1"/>
            <a:r>
              <a:rPr lang="pl-PL" dirty="0"/>
              <a:t>Historia a </a:t>
            </a:r>
            <a:r>
              <a:rPr lang="pl-PL" dirty="0" err="1"/>
              <a:t>metahistoria</a:t>
            </a:r>
            <a:endParaRPr lang="pl-PL" dirty="0"/>
          </a:p>
          <a:p>
            <a:pPr lvl="1"/>
            <a:r>
              <a:rPr lang="pl-PL" dirty="0"/>
              <a:t>Czy celem życia jest życie? – nadzieja uczniów Jezusa</a:t>
            </a:r>
          </a:p>
          <a:p>
            <a:pPr marL="0" indent="0">
              <a:buNone/>
            </a:pPr>
            <a:r>
              <a:rPr lang="pl-PL" dirty="0"/>
              <a:t>Zajęcia #2. Słowo prawdy: Szeroka droga i wydarzenia na niej (1h)</a:t>
            </a:r>
          </a:p>
          <a:p>
            <a:pPr lvl="1"/>
            <a:r>
              <a:rPr lang="pl-PL" dirty="0"/>
              <a:t>Umieranie i</a:t>
            </a:r>
            <a:r>
              <a:rPr lang="mr-IN" dirty="0"/>
              <a:t>…</a:t>
            </a:r>
            <a:r>
              <a:rPr lang="pl-PL" dirty="0"/>
              <a:t> </a:t>
            </a:r>
            <a:r>
              <a:rPr lang="pl-PL" dirty="0" err="1"/>
              <a:t>Szeol</a:t>
            </a:r>
            <a:r>
              <a:rPr lang="pl-PL" dirty="0"/>
              <a:t>, Hiob, nadzieja na sąd</a:t>
            </a:r>
          </a:p>
          <a:p>
            <a:pPr lvl="1"/>
            <a:r>
              <a:rPr lang="pl-PL" dirty="0"/>
              <a:t>Każdy będzie sądzony i obraz sądu ”ostatniego”</a:t>
            </a:r>
          </a:p>
          <a:p>
            <a:pPr lvl="1"/>
            <a:r>
              <a:rPr lang="pl-PL" dirty="0"/>
              <a:t>Religie, różne poglądy i biblijne poglądy</a:t>
            </a:r>
          </a:p>
          <a:p>
            <a:pPr marL="0" indent="0">
              <a:buNone/>
            </a:pPr>
            <a:r>
              <a:rPr lang="pl-PL" dirty="0"/>
              <a:t>Zajęcia #3. Wąska ścieżka (2h)</a:t>
            </a:r>
          </a:p>
          <a:p>
            <a:pPr lvl="1"/>
            <a:r>
              <a:rPr lang="pl-PL" dirty="0"/>
              <a:t>Wydarzenia w życiu ucznia Jezusa</a:t>
            </a:r>
          </a:p>
          <a:p>
            <a:pPr lvl="1"/>
            <a:r>
              <a:rPr lang="pl-PL" dirty="0"/>
              <a:t>Eschatologia: Sąd Chrystusowy, Wesele Baranka,  Powrót na ziemię, Królestwo, Nowa Ziemia i c.d. </a:t>
            </a:r>
          </a:p>
          <a:p>
            <a:pPr lvl="1"/>
            <a:r>
              <a:rPr lang="pl-PL" dirty="0"/>
              <a:t>Akcent 1 - Nowe Narodzenie</a:t>
            </a:r>
          </a:p>
          <a:p>
            <a:pPr lvl="1"/>
            <a:r>
              <a:rPr lang="pl-PL" dirty="0"/>
              <a:t>Akcent 2 – Rozliczenie sług</a:t>
            </a:r>
          </a:p>
          <a:p>
            <a:pPr marL="0" indent="0">
              <a:buNone/>
            </a:pPr>
            <a:r>
              <a:rPr lang="pl-PL" dirty="0"/>
              <a:t>Zajęcia #4. Czas na pytania (1h)</a:t>
            </a:r>
          </a:p>
          <a:p>
            <a:pPr lvl="1"/>
            <a:r>
              <a:rPr lang="pl-PL" dirty="0"/>
              <a:t>Pytania</a:t>
            </a:r>
          </a:p>
          <a:p>
            <a:pPr lvl="1"/>
            <a:r>
              <a:rPr lang="pl-PL" dirty="0"/>
              <a:t>Dyskusja o tym ciągu dalszym</a:t>
            </a:r>
          </a:p>
        </p:txBody>
      </p:sp>
    </p:spTree>
    <p:extLst>
      <p:ext uri="{BB962C8B-B14F-4D97-AF65-F5344CB8AC3E}">
        <p14:creationId xmlns:p14="http://schemas.microsoft.com/office/powerpoint/2010/main" val="2932957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Zajęcia #2</a:t>
            </a:r>
            <a:br>
              <a:rPr lang="pl-PL" dirty="0"/>
            </a:br>
            <a:r>
              <a:rPr lang="pl-PL" dirty="0"/>
              <a:t>Słowo prawdy: Szeroka droga, która prowadzi na zatracenie.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subTitle" idx="1"/>
          </p:nvPr>
        </p:nvSpPr>
        <p:spPr>
          <a:xfrm>
            <a:off x="479854" y="3701279"/>
            <a:ext cx="10515600" cy="16557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Wchodźcie przez ciasną bramę. </a:t>
            </a:r>
          </a:p>
          <a:p>
            <a:pPr algn="l"/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Bo szeroka jest brama i przestronna ta droga, która prowadzi do zguby, </a:t>
            </a:r>
            <a:br>
              <a:rPr lang="pl-PL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	a wielu jest takich, którzy przez nią wchodzą.</a:t>
            </a:r>
          </a:p>
          <a:p>
            <a:pPr algn="l"/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Jakże ciasna jest brama i wąska droga, która prowadzi do życia, </a:t>
            </a:r>
            <a:br>
              <a:rPr lang="pl-PL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	a mało jest takich, którzy ją znajdują!</a:t>
            </a:r>
          </a:p>
          <a:p>
            <a:pPr algn="l"/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					(Mt 7:13-14)</a:t>
            </a:r>
          </a:p>
        </p:txBody>
      </p:sp>
      <p:sp>
        <p:nvSpPr>
          <p:cNvPr id="4" name="Symbol zastępczy tekstu 62">
            <a:extLst>
              <a:ext uri="{FF2B5EF4-FFF2-40B4-BE49-F238E27FC236}">
                <a16:creationId xmlns:a16="http://schemas.microsoft.com/office/drawing/2014/main" id="{AD79E7D3-1A62-3A4C-AA0E-303D2A312265}"/>
              </a:ext>
            </a:extLst>
          </p:cNvPr>
          <p:cNvSpPr txBox="1">
            <a:spLocks/>
          </p:cNvSpPr>
          <p:nvPr/>
        </p:nvSpPr>
        <p:spPr>
          <a:xfrm>
            <a:off x="4300151" y="5184819"/>
            <a:ext cx="7549173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i="1" dirty="0" err="1"/>
              <a:t>FreeCaffe</a:t>
            </a:r>
            <a:r>
              <a:rPr lang="pl-PL" i="1" dirty="0"/>
              <a:t> – kawa bez zobowiązań</a:t>
            </a:r>
          </a:p>
          <a:p>
            <a:r>
              <a:rPr lang="pl-PL" dirty="0"/>
              <a:t>Sobota, 9 stycznia godzina 17.oo, biuro na Jana </a:t>
            </a:r>
          </a:p>
          <a:p>
            <a:r>
              <a:rPr lang="pl-PL" dirty="0"/>
              <a:t>Wojciech Apel, 601 42 50 19, </a:t>
            </a:r>
            <a:r>
              <a:rPr lang="pl-PL" dirty="0" err="1"/>
              <a:t>wojtek@pp.org.pl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07043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E968E3-BCEF-A449-8814-E217F77E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84E026-20B1-BA48-AA19-D02D8B0EE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Wydarzenia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#1 - Narodziny w ciele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#2 – Życie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#3 – Śmierć ciała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#4 – Sąd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#5 – Wrzucenie do jeziora ognia</a:t>
            </a:r>
          </a:p>
          <a:p>
            <a:r>
              <a:rPr lang="pl-PL" dirty="0"/>
              <a:t>Wnioski</a:t>
            </a:r>
          </a:p>
          <a:p>
            <a:pPr lvl="1"/>
            <a:r>
              <a:rPr lang="pl-PL" dirty="0"/>
              <a:t>Nie idźmy tą drogą!</a:t>
            </a:r>
          </a:p>
        </p:txBody>
      </p:sp>
    </p:spTree>
    <p:extLst>
      <p:ext uri="{BB962C8B-B14F-4D97-AF65-F5344CB8AC3E}">
        <p14:creationId xmlns:p14="http://schemas.microsoft.com/office/powerpoint/2010/main" val="258504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#1</a:t>
            </a:r>
            <a:br>
              <a:rPr lang="pl-PL" dirty="0"/>
            </a:br>
            <a:r>
              <a:rPr lang="pl-PL" dirty="0"/>
              <a:t>Narodziny w ciele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6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Życie człowieka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25" name="PoleTekstowe 24"/>
          <p:cNvSpPr txBox="1"/>
          <p:nvPr/>
        </p:nvSpPr>
        <p:spPr>
          <a:xfrm>
            <a:off x="240762" y="4722213"/>
            <a:ext cx="11937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Umiera zstępując do krainy umarłych (hebr. </a:t>
            </a:r>
            <a:r>
              <a:rPr lang="pl-PL" sz="2000" dirty="0" err="1"/>
              <a:t>szeol</a:t>
            </a:r>
            <a:r>
              <a:rPr lang="pl-PL" sz="20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Wezwanie na sąd.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staje przez Wielkim Białym Tronem gdzie otrzymuje sprawiedliwy wyrok.</a:t>
            </a:r>
          </a:p>
        </p:txBody>
      </p:sp>
    </p:spTree>
    <p:extLst>
      <p:ext uri="{BB962C8B-B14F-4D97-AF65-F5344CB8AC3E}">
        <p14:creationId xmlns:p14="http://schemas.microsoft.com/office/powerpoint/2010/main" val="156278434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się rodzi i </a:t>
            </a:r>
            <a:r>
              <a:rPr lang="mr-IN" altLang="pl-PL" dirty="0"/>
              <a:t>…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386805" y="4414079"/>
            <a:ext cx="83887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Ty bowiem </a:t>
            </a:r>
            <a:r>
              <a:rPr lang="pl-PL" altLang="x-none" sz="1800" b="1" i="1" dirty="0">
                <a:solidFill>
                  <a:srgbClr val="C00000"/>
                </a:solidFill>
              </a:rPr>
              <a:t>utworzyłeś</a:t>
            </a:r>
            <a:r>
              <a:rPr lang="pl-PL" altLang="x-none" sz="1800" i="1" dirty="0">
                <a:solidFill>
                  <a:srgbClr val="C00000"/>
                </a:solidFill>
              </a:rPr>
              <a:t> moje nerki, Ty </a:t>
            </a:r>
            <a:r>
              <a:rPr lang="pl-PL" altLang="x-none" sz="1800" b="1" i="1" dirty="0">
                <a:solidFill>
                  <a:srgbClr val="C00000"/>
                </a:solidFill>
              </a:rPr>
              <a:t>utkałeś</a:t>
            </a:r>
            <a:r>
              <a:rPr lang="pl-PL" altLang="x-none" sz="1800" i="1" dirty="0">
                <a:solidFill>
                  <a:srgbClr val="C00000"/>
                </a:solidFill>
              </a:rPr>
              <a:t> mnie w łonie mej matki.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Dziękuję Ci, że mnie </a:t>
            </a:r>
            <a:r>
              <a:rPr lang="pl-PL" altLang="x-none" sz="1800" b="1" i="1" dirty="0">
                <a:solidFill>
                  <a:srgbClr val="C00000"/>
                </a:solidFill>
              </a:rPr>
              <a:t>stworzyłeś</a:t>
            </a:r>
            <a:r>
              <a:rPr lang="pl-PL" altLang="x-none" sz="1800" i="1" dirty="0">
                <a:solidFill>
                  <a:srgbClr val="C00000"/>
                </a:solidFill>
              </a:rPr>
              <a:t> tak cudownie,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godne podziwu są Twoje dzieła.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I dobrze znasz moją duszę, nie tajna Ci moja istota,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kiedy w ukryciu powstawałem, utkany w głębi ziemi.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Mnie w zalążku widziały Twoje oczy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i w Twojej księdze zostały spisane wszystkie dni, które zostały przeznaczone,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chociaż żaden z nich jeszcze nie nastał. (Psalm 139, </a:t>
            </a:r>
            <a:r>
              <a:rPr lang="pl-PL" altLang="x-none" sz="1800" i="1" dirty="0" err="1">
                <a:solidFill>
                  <a:srgbClr val="C00000"/>
                </a:solidFill>
              </a:rPr>
              <a:t>bt</a:t>
            </a:r>
            <a:r>
              <a:rPr lang="pl-PL" altLang="x-none" sz="1800" i="1" dirty="0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2314575" y="3954954"/>
            <a:ext cx="1130057" cy="459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19" name="pole tekstowe 59">
            <a:extLst>
              <a:ext uri="{FF2B5EF4-FFF2-40B4-BE49-F238E27FC236}">
                <a16:creationId xmlns:a16="http://schemas.microsoft.com/office/drawing/2014/main" id="{3BFEF1FB-11A7-C947-946B-88FA62635A78}"/>
              </a:ext>
            </a:extLst>
          </p:cNvPr>
          <p:cNvSpPr txBox="1">
            <a:spLocks noChangeArrowheads="1"/>
          </p:cNvSpPr>
          <p:nvPr/>
        </p:nvSpPr>
        <p:spPr bwMode="auto">
          <a:xfrm rot="682965">
            <a:off x="10114632" y="5824058"/>
            <a:ext cx="16917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A kiedy był zamysł Boga nade mną?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Ef 1:4</a:t>
            </a:r>
          </a:p>
        </p:txBody>
      </p:sp>
    </p:spTree>
    <p:extLst>
      <p:ext uri="{BB962C8B-B14F-4D97-AF65-F5344CB8AC3E}">
        <p14:creationId xmlns:p14="http://schemas.microsoft.com/office/powerpoint/2010/main" val="76400744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#2</a:t>
            </a:r>
            <a:br>
              <a:rPr lang="pl-PL" dirty="0"/>
            </a:br>
            <a:r>
              <a:rPr lang="pl-PL" dirty="0"/>
              <a:t>Życie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984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rodzi się, żyje i ma swój czas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57621" y="4244311"/>
            <a:ext cx="473471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 Wszystko ma swój czas,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jest wyznaczona godzina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	na wszystkie sprawy pod niebem: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Jest czas rodzenia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umierania,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czas sadzenia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wyrywania tego, co zasadzono,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czas zabijania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leczenia,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czas burzenia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budowania, </a:t>
            </a:r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20" name="pole tekstowe 59"/>
          <p:cNvSpPr txBox="1">
            <a:spLocks noChangeArrowheads="1"/>
          </p:cNvSpPr>
          <p:nvPr/>
        </p:nvSpPr>
        <p:spPr bwMode="auto">
          <a:xfrm>
            <a:off x="5090939" y="4639750"/>
            <a:ext cx="376299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czas płaczu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śmiechu,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czas zawodzenia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czas płaczu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czas rzucania kamieni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ich zbierania,</a:t>
            </a:r>
            <a:br>
              <a:rPr lang="pl-PL" altLang="x-none" sz="1400" i="1" dirty="0">
                <a:solidFill>
                  <a:srgbClr val="C00000"/>
                </a:solidFill>
              </a:rPr>
            </a:br>
            <a:r>
              <a:rPr lang="pl-PL" altLang="x-none" sz="1400" i="1" dirty="0">
                <a:solidFill>
                  <a:srgbClr val="C00000"/>
                </a:solidFill>
              </a:rPr>
              <a:t>czas pieszczot cielesnych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wstrzymywania się od nich,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czas szukania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tracenia,  </a:t>
            </a:r>
          </a:p>
        </p:txBody>
      </p: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9148743" y="3644588"/>
            <a:ext cx="259875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czas zachowania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wyrzucania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czas rozdzierania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zszywania,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czas milczenia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mówienia, 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czas miłowania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nienawiści,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czas wojny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pokoju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(</a:t>
            </a:r>
            <a:r>
              <a:rPr lang="pl-PL" altLang="x-none" sz="1400" i="1" dirty="0" err="1">
                <a:solidFill>
                  <a:srgbClr val="C00000"/>
                </a:solidFill>
              </a:rPr>
              <a:t>Kohelet</a:t>
            </a:r>
            <a:r>
              <a:rPr lang="pl-PL" altLang="x-none" sz="1400" i="1" dirty="0">
                <a:solidFill>
                  <a:srgbClr val="C00000"/>
                </a:solidFill>
              </a:rPr>
              <a:t>, 3)</a:t>
            </a:r>
          </a:p>
        </p:txBody>
      </p:sp>
    </p:spTree>
    <p:extLst>
      <p:ext uri="{BB962C8B-B14F-4D97-AF65-F5344CB8AC3E}">
        <p14:creationId xmlns:p14="http://schemas.microsoft.com/office/powerpoint/2010/main" val="54804809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#3</a:t>
            </a:r>
            <a:br>
              <a:rPr lang="pl-PL" dirty="0"/>
            </a:br>
            <a:r>
              <a:rPr lang="pl-PL" dirty="0"/>
              <a:t>Śmierć ciała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79185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Konsekwencje grzechu Adama (Gen3:19)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(17)</a:t>
            </a:r>
            <a:r>
              <a:rPr lang="pl-PL" dirty="0"/>
              <a:t> Do Adama zaś [ Bóg ] powiedział:</a:t>
            </a:r>
          </a:p>
          <a:p>
            <a:pPr>
              <a:spcBef>
                <a:spcPts val="400"/>
              </a:spcBef>
            </a:pPr>
            <a:r>
              <a:rPr lang="pl-PL" dirty="0"/>
              <a:t>Ponieważ (</a:t>
            </a:r>
            <a:r>
              <a:rPr lang="mr-IN" dirty="0"/>
              <a:t>…</a:t>
            </a:r>
            <a:r>
              <a:rPr lang="pl-PL" dirty="0"/>
              <a:t>) zjadłeś z drzewa, o którym ci przykazałem, mówiąc: Nie będziesz z niego jadł – przeklęta </a:t>
            </a:r>
            <a:r>
              <a:rPr lang="pl-PL" i="1" dirty="0"/>
              <a:t>będzie</a:t>
            </a:r>
            <a:r>
              <a:rPr lang="pl-PL" dirty="0"/>
              <a:t> ziemia z twego powodu, (…) </a:t>
            </a:r>
            <a:r>
              <a:rPr lang="pl-PL" baseline="30000" dirty="0"/>
              <a:t>(19)</a:t>
            </a:r>
            <a:r>
              <a:rPr lang="pl-PL" dirty="0"/>
              <a:t> W pocie czoła będziesz spożywał chleb, aż </a:t>
            </a:r>
            <a:r>
              <a:rPr lang="pl-PL" u="sng" dirty="0"/>
              <a:t>wrócisz do ziemi, gdyż z niej zostałeś wzięty. Bo jesteś prochem i w proch się obrócisz</a:t>
            </a:r>
            <a:r>
              <a:rPr lang="pl-PL" dirty="0"/>
              <a:t>.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45856CE-C312-7743-BA4C-E0B0A1C9135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Ciało z ziemi zrobione do ziemi wraca.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Konsekwencją grzechu jest śmierć ciała.</a:t>
            </a:r>
          </a:p>
        </p:txBody>
      </p:sp>
    </p:spTree>
    <p:extLst>
      <p:ext uri="{BB962C8B-B14F-4D97-AF65-F5344CB8AC3E}">
        <p14:creationId xmlns:p14="http://schemas.microsoft.com/office/powerpoint/2010/main" val="590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umiera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157122" y="5407700"/>
            <a:ext cx="111966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400" i="1" dirty="0">
                <a:solidFill>
                  <a:srgbClr val="C00000"/>
                </a:solidFill>
              </a:rPr>
              <a:t>Ponieważ posłuchałeś swojej żony i zjadłeś z drzewa, o którym ci powiedziałem: Nie wolno ci z niego jeść! (</a:t>
            </a:r>
            <a:r>
              <a:rPr lang="mr-IN" altLang="x-none" sz="2400" i="1" dirty="0">
                <a:solidFill>
                  <a:srgbClr val="C00000"/>
                </a:solidFill>
              </a:rPr>
              <a:t>…</a:t>
            </a:r>
            <a:r>
              <a:rPr lang="pl-PL" altLang="x-none" sz="2400" i="1" dirty="0">
                <a:solidFill>
                  <a:srgbClr val="C00000"/>
                </a:solidFill>
              </a:rPr>
              <a:t>) </a:t>
            </a:r>
            <a:r>
              <a:rPr lang="pl-PL" altLang="x-none" sz="2400" i="1" u="sng" dirty="0">
                <a:solidFill>
                  <a:srgbClr val="C00000"/>
                </a:solidFill>
              </a:rPr>
              <a:t>powrócisz do ziemi, gdyż z niej zostałeś wzięty — </a:t>
            </a:r>
            <a:r>
              <a:rPr lang="pl-PL" altLang="x-none" sz="2400" b="1" i="1" u="sng" dirty="0">
                <a:solidFill>
                  <a:srgbClr val="C00000"/>
                </a:solidFill>
              </a:rPr>
              <a:t>bo jesteś prochem i obrócisz się w proch</a:t>
            </a:r>
            <a:r>
              <a:rPr lang="pl-PL" altLang="x-none" sz="2400" i="1" dirty="0">
                <a:solidFill>
                  <a:srgbClr val="C00000"/>
                </a:solidFill>
              </a:rPr>
              <a:t>.  (Gen 3:17)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4357688" y="4204365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02E73671-2513-3A49-8C74-53051F93AF82}"/>
              </a:ext>
            </a:extLst>
          </p:cNvPr>
          <p:cNvSpPr>
            <a:spLocks/>
          </p:cNvSpPr>
          <p:nvPr/>
        </p:nvSpPr>
        <p:spPr bwMode="auto">
          <a:xfrm flipV="1">
            <a:off x="5562600" y="4313437"/>
            <a:ext cx="1031759" cy="45719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1907"/>
              <a:gd name="connsiteY0" fmla="*/ 0 h 76067"/>
              <a:gd name="connsiteX1" fmla="*/ 31907 w 31907"/>
              <a:gd name="connsiteY1" fmla="*/ 76067 h 76067"/>
              <a:gd name="connsiteX0" fmla="*/ 0 w 31907"/>
              <a:gd name="connsiteY0" fmla="*/ 0 h 76067"/>
              <a:gd name="connsiteX1" fmla="*/ 31907 w 31907"/>
              <a:gd name="connsiteY1" fmla="*/ 76067 h 76067"/>
              <a:gd name="connsiteX0" fmla="*/ 0 w 17150"/>
              <a:gd name="connsiteY0" fmla="*/ 0 h 20258"/>
              <a:gd name="connsiteX1" fmla="*/ 17150 w 17150"/>
              <a:gd name="connsiteY1" fmla="*/ 5200 h 20258"/>
              <a:gd name="connsiteX0" fmla="*/ 0 w 17150"/>
              <a:gd name="connsiteY0" fmla="*/ 5014 h 10214"/>
              <a:gd name="connsiteX1" fmla="*/ 17150 w 17150"/>
              <a:gd name="connsiteY1" fmla="*/ 10214 h 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50" h="10214">
                <a:moveTo>
                  <a:pt x="0" y="5014"/>
                </a:moveTo>
                <a:cubicBezTo>
                  <a:pt x="4779" y="1058"/>
                  <a:pt x="8454" y="-6090"/>
                  <a:pt x="17150" y="1021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4531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Zajęcia #1 – Wstęp.</a:t>
            </a:r>
            <a:br>
              <a:rPr lang="pl-PL" dirty="0"/>
            </a:br>
            <a:r>
              <a:rPr lang="pl-PL" dirty="0"/>
              <a:t>Czas, historia i </a:t>
            </a:r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i="1" dirty="0" err="1"/>
              <a:t>FreeCaffe</a:t>
            </a:r>
            <a:r>
              <a:rPr lang="pl-PL" i="1" dirty="0"/>
              <a:t> – kawa bez zobowiązań</a:t>
            </a:r>
          </a:p>
          <a:p>
            <a:r>
              <a:rPr lang="pl-PL" dirty="0"/>
              <a:t>Sobota, 9 stycznia godzina 16.oo, biuro na Jana </a:t>
            </a:r>
          </a:p>
          <a:p>
            <a:r>
              <a:rPr lang="pl-PL" dirty="0"/>
              <a:t>Wojciech Apel, 601 42 50 19, </a:t>
            </a:r>
            <a:r>
              <a:rPr lang="pl-PL" dirty="0" err="1"/>
              <a:t>wojtek@pp.org.pl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48078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Śmierć jest człowiekowi postanowiona (</a:t>
            </a:r>
            <a:r>
              <a:rPr lang="pl-PL" dirty="0" err="1"/>
              <a:t>Hebr</a:t>
            </a:r>
            <a:r>
              <a:rPr lang="pl-PL" dirty="0"/>
              <a:t> 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/>
              <a:t>A jak postanowione ludziom raz umrzeć</a:t>
            </a:r>
            <a:r>
              <a:rPr lang="pl-PL" dirty="0"/>
              <a:t>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Ale nie tak było na początku.</a:t>
            </a:r>
          </a:p>
          <a:p>
            <a:r>
              <a:rPr lang="pl-PL" dirty="0"/>
              <a:t>I nie tak będzie na końcu.</a:t>
            </a:r>
          </a:p>
          <a:p>
            <a:r>
              <a:rPr lang="pl-PL" dirty="0"/>
              <a:t>Bo Pan Bóg nie zaplanował śmierci.</a:t>
            </a:r>
          </a:p>
        </p:txBody>
      </p:sp>
    </p:spTree>
    <p:extLst>
      <p:ext uri="{BB962C8B-B14F-4D97-AF65-F5344CB8AC3E}">
        <p14:creationId xmlns:p14="http://schemas.microsoft.com/office/powerpoint/2010/main" val="3428161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Hioba 14:1nn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4479166"/>
          </a:xfrm>
        </p:spPr>
        <p:txBody>
          <a:bodyPr>
            <a:normAutofit/>
          </a:bodyPr>
          <a:lstStyle/>
          <a:p>
            <a:r>
              <a:rPr lang="pl-PL" dirty="0"/>
              <a:t>Człowiek zrodzony z niewiasty dni ma krótkie i niespokojne, </a:t>
            </a:r>
            <a:r>
              <a:rPr lang="pl-PL" baseline="30000" dirty="0"/>
              <a:t>(2)</a:t>
            </a:r>
            <a:r>
              <a:rPr lang="pl-PL" dirty="0"/>
              <a:t> wyrasta i więdnie jak kwiat, przemija jak cień, co nie trwa, </a:t>
            </a:r>
            <a:r>
              <a:rPr lang="pl-PL" baseline="30000" dirty="0"/>
              <a:t>(3)</a:t>
            </a:r>
            <a:r>
              <a:rPr lang="pl-PL" dirty="0"/>
              <a:t> a na takiego masz oko otwarte; (</a:t>
            </a:r>
            <a:r>
              <a:rPr lang="mr-IN" dirty="0"/>
              <a:t>…</a:t>
            </a:r>
            <a:r>
              <a:rPr lang="pl-PL" dirty="0"/>
              <a:t>)</a:t>
            </a:r>
          </a:p>
          <a:p>
            <a:r>
              <a:rPr lang="pl-PL" baseline="30000" dirty="0"/>
              <a:t>(10)</a:t>
            </a:r>
            <a:r>
              <a:rPr lang="pl-PL" dirty="0"/>
              <a:t> A człowiek umiera, przepada. Ze świata schodzi człowiek, i gdzie jest? </a:t>
            </a:r>
            <a:r>
              <a:rPr lang="pl-PL" baseline="30000" dirty="0"/>
              <a:t>(11)</a:t>
            </a:r>
            <a:r>
              <a:rPr lang="pl-PL" dirty="0"/>
              <a:t> Wody z morza znikną i rzeki wprzód wyschną doszczętnie - </a:t>
            </a:r>
            <a:r>
              <a:rPr lang="pl-PL" baseline="30000" dirty="0"/>
              <a:t>(12)</a:t>
            </a:r>
            <a:r>
              <a:rPr lang="pl-PL" dirty="0"/>
              <a:t> a człowiek umarły nie wstanie, nie zbudzą się zmarli, póki trwa niebo, ze snu swego się nie ocucą.</a:t>
            </a:r>
          </a:p>
          <a:p>
            <a:r>
              <a:rPr lang="pl-PL" baseline="30000" dirty="0"/>
              <a:t>(13)</a:t>
            </a:r>
            <a:r>
              <a:rPr lang="pl-PL" dirty="0"/>
              <a:t> </a:t>
            </a:r>
            <a:r>
              <a:rPr lang="pl-PL" u="sng" dirty="0"/>
              <a:t>O gdybyś w </a:t>
            </a:r>
            <a:r>
              <a:rPr lang="pl-PL" u="sng" dirty="0" err="1"/>
              <a:t>Szeolu</a:t>
            </a:r>
            <a:r>
              <a:rPr lang="pl-PL" u="sng" dirty="0"/>
              <a:t> mnie schował, ukrył, aż gniew Twój przeminie, czas mi wyznaczył, kiedy mnie wspomnisz!</a:t>
            </a:r>
            <a:r>
              <a:rPr lang="pl-PL" dirty="0"/>
              <a:t> </a:t>
            </a:r>
          </a:p>
          <a:p>
            <a:r>
              <a:rPr lang="pl-PL" baseline="30000" dirty="0"/>
              <a:t>(14)</a:t>
            </a:r>
            <a:r>
              <a:rPr lang="pl-PL" dirty="0"/>
              <a:t> Ale czy zmarły ożyje? Czekałbym przez wszystkie dni mojej służby, aż moja zmiana nadejdzie. </a:t>
            </a:r>
            <a:r>
              <a:rPr lang="pl-PL" baseline="30000" dirty="0"/>
              <a:t>(15)</a:t>
            </a:r>
            <a:r>
              <a:rPr lang="pl-PL" dirty="0"/>
              <a:t> Ty byś zawezwał, ja bym Ci odpowiadał, zapragnąłbyś dzieła rąk swoich.</a:t>
            </a:r>
          </a:p>
        </p:txBody>
      </p:sp>
    </p:spTree>
    <p:extLst>
      <p:ext uri="{BB962C8B-B14F-4D97-AF65-F5344CB8AC3E}">
        <p14:creationId xmlns:p14="http://schemas.microsoft.com/office/powerpoint/2010/main" val="4060849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Hioba 17:11-19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(11)</a:t>
            </a:r>
            <a:r>
              <a:rPr lang="pl-PL" dirty="0"/>
              <a:t> Minęły dni moje, rwą się moje plany i serca mego pragnienia. </a:t>
            </a:r>
            <a:r>
              <a:rPr lang="pl-PL" baseline="30000" dirty="0"/>
              <a:t>(12)</a:t>
            </a:r>
            <a:r>
              <a:rPr lang="pl-PL" dirty="0"/>
              <a:t> Noc chcą zamienić w dzień: Światło jest bliżej niż ciemność. </a:t>
            </a:r>
            <a:r>
              <a:rPr lang="pl-PL" baseline="30000" dirty="0"/>
              <a:t>(13)</a:t>
            </a:r>
            <a:r>
              <a:rPr lang="pl-PL" dirty="0"/>
              <a:t> Mam ufać? </a:t>
            </a:r>
          </a:p>
          <a:p>
            <a:r>
              <a:rPr lang="pl-PL" dirty="0" err="1"/>
              <a:t>Szeol</a:t>
            </a:r>
            <a:r>
              <a:rPr lang="pl-PL" dirty="0"/>
              <a:t> mym domem, w ciemności rozścielę swe łoże. </a:t>
            </a:r>
            <a:r>
              <a:rPr lang="pl-PL" baseline="30000" dirty="0"/>
              <a:t>(14)</a:t>
            </a:r>
            <a:r>
              <a:rPr lang="pl-PL" dirty="0"/>
              <a:t> Grobowi powiem: Tyś moim ojcem, moja matko i siostro - robactwu.</a:t>
            </a:r>
          </a:p>
          <a:p>
            <a:r>
              <a:rPr lang="pl-PL" baseline="30000" dirty="0"/>
              <a:t>(15) </a:t>
            </a:r>
            <a:r>
              <a:rPr lang="pl-PL" u="sng" dirty="0"/>
              <a:t>Właściwie, po cóż nadzieja, kto dojrzy nadziei mej przedmiot? </a:t>
            </a:r>
            <a:r>
              <a:rPr lang="pl-PL" u="sng" baseline="30000" dirty="0"/>
              <a:t>(16)</a:t>
            </a:r>
            <a:r>
              <a:rPr lang="pl-PL" u="sng" dirty="0"/>
              <a:t> Czy zejdzie do wrót </a:t>
            </a:r>
            <a:r>
              <a:rPr lang="pl-PL" u="sng" dirty="0" err="1"/>
              <a:t>Szeolu</a:t>
            </a:r>
            <a:r>
              <a:rPr lang="pl-PL" u="sng" dirty="0"/>
              <a:t>?</a:t>
            </a:r>
            <a:r>
              <a:rPr lang="pl-PL" dirty="0"/>
              <a:t> Czy razem do ziemi pójdziemy?</a:t>
            </a:r>
          </a:p>
        </p:txBody>
      </p:sp>
    </p:spTree>
    <p:extLst>
      <p:ext uri="{BB962C8B-B14F-4D97-AF65-F5344CB8AC3E}">
        <p14:creationId xmlns:p14="http://schemas.microsoft.com/office/powerpoint/2010/main" val="528597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Księga Hioba 19:25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baseline="30000" dirty="0">
                <a:latin typeface="+mn-lt"/>
              </a:rPr>
              <a:t>(25)</a:t>
            </a:r>
            <a:r>
              <a:rPr lang="pl-PL" sz="2800" dirty="0">
                <a:latin typeface="+mn-lt"/>
              </a:rPr>
              <a:t> Lecz ja wiem: </a:t>
            </a:r>
            <a:r>
              <a:rPr lang="pl-PL" sz="2800" u="sng" dirty="0">
                <a:latin typeface="+mn-lt"/>
              </a:rPr>
              <a:t>Wybawca mój żyje i jako ostatni stanie na ziemi</a:t>
            </a:r>
            <a:r>
              <a:rPr lang="pl-PL" sz="2800" dirty="0">
                <a:latin typeface="+mn-lt"/>
              </a:rPr>
              <a:t>.</a:t>
            </a:r>
          </a:p>
          <a:p>
            <a:r>
              <a:rPr lang="pl-PL" sz="2800" baseline="30000" dirty="0">
                <a:latin typeface="+mn-lt"/>
              </a:rPr>
              <a:t>(26)</a:t>
            </a:r>
            <a:r>
              <a:rPr lang="pl-PL" sz="2800" dirty="0">
                <a:latin typeface="+mn-lt"/>
              </a:rPr>
              <a:t> Potem me szczątki skórą przyodzieje, i ciałem swym Boga zobaczę. </a:t>
            </a:r>
            <a:r>
              <a:rPr lang="pl-PL" sz="2800" baseline="30000" dirty="0">
                <a:latin typeface="+mn-lt"/>
              </a:rPr>
              <a:t>(27)</a:t>
            </a:r>
            <a:r>
              <a:rPr lang="pl-PL" sz="2800" dirty="0">
                <a:latin typeface="+mn-lt"/>
              </a:rPr>
              <a:t> </a:t>
            </a:r>
            <a:r>
              <a:rPr lang="pl-PL" sz="2800" b="1" u="sng" dirty="0">
                <a:latin typeface="+mn-lt"/>
              </a:rPr>
              <a:t>To właśnie ja Go zobaczę, moje oczy ujrzą, nie kto inny</a:t>
            </a:r>
            <a:r>
              <a:rPr lang="pl-PL" sz="2800" dirty="0">
                <a:latin typeface="+mn-lt"/>
              </a:rPr>
              <a:t>; moje nerki już mdleją z tęsknoty.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Ale Hiob ma nadzieję!</a:t>
            </a:r>
          </a:p>
        </p:txBody>
      </p:sp>
    </p:spTree>
    <p:extLst>
      <p:ext uri="{BB962C8B-B14F-4D97-AF65-F5344CB8AC3E}">
        <p14:creationId xmlns:p14="http://schemas.microsoft.com/office/powerpoint/2010/main" val="5381353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899BA7-A204-1448-AE99-6F4E0704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2Sm12:12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81D938-F8CC-5949-A305-64AC09C04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pl-PL" sz="2800" dirty="0"/>
          </a:p>
          <a:p>
            <a:r>
              <a:rPr lang="pl-PL" sz="2800" dirty="0"/>
              <a:t>Wszyscy bowiem umrzemy z pewnością, i [ </a:t>
            </a:r>
            <a:r>
              <a:rPr lang="pl-PL" sz="2800" b="1" dirty="0"/>
              <a:t>jesteśmy</a:t>
            </a:r>
            <a:r>
              <a:rPr lang="pl-PL" sz="2800" dirty="0"/>
              <a:t> ]</a:t>
            </a:r>
            <a:r>
              <a:rPr lang="pl-PL" sz="2800" b="1" dirty="0"/>
              <a:t> jak woda rozlana</a:t>
            </a:r>
            <a:r>
              <a:rPr lang="pl-PL" sz="2800" dirty="0"/>
              <a:t> po ziemi, której już zebrać niepodobna,</a:t>
            </a:r>
          </a:p>
          <a:p>
            <a:r>
              <a:rPr lang="pl-PL" sz="2800" dirty="0"/>
              <a:t>a Bóg nie przywraca duszy, lecz obmyślił sposoby, aby wygnaniec dłużej nie pozostawał na wygnaniu.</a:t>
            </a:r>
          </a:p>
          <a:p>
            <a:pPr algn="r"/>
            <a:r>
              <a:rPr lang="pl-PL" sz="2000" dirty="0"/>
              <a:t>(2Sm 14:14 BT5)</a:t>
            </a:r>
          </a:p>
          <a:p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7822A0-7C09-504A-91F0-EB4FB0AC541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1564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Zejście do </a:t>
            </a:r>
            <a:r>
              <a:rPr lang="pl-PL" altLang="pl-PL" dirty="0" err="1"/>
              <a:t>szeolu</a:t>
            </a:r>
            <a:r>
              <a:rPr lang="pl-PL" altLang="pl-PL" dirty="0"/>
              <a:t> (gr. hades)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5535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6842"/>
            <a:ext cx="2278148" cy="2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Nasze czasy na tym świecie</a:t>
            </a:r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417028" y="4357834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wój pionowy 17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5569115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DF32830F-C46F-AC4E-BB2D-7CA34AF9C04E}"/>
              </a:ext>
            </a:extLst>
          </p:cNvPr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277324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Nie wierzmy w bzdury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5535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6842"/>
            <a:ext cx="2278148" cy="2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Nasze czasy na tym świecie</a:t>
            </a:r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417028" y="4357834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206299" y="5434589"/>
            <a:ext cx="9186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Nie wierzę w to co naucza Hollywood!</a:t>
            </a:r>
          </a:p>
          <a:p>
            <a:r>
              <a:rPr lang="pl-PL" sz="2800" dirty="0"/>
              <a:t>Obce niech będą dla mnie koncepcje platońskie.</a:t>
            </a:r>
          </a:p>
          <a:p>
            <a:r>
              <a:rPr lang="pl-PL" sz="2800" dirty="0"/>
              <a:t>Wierzę Biblii!</a:t>
            </a:r>
          </a:p>
        </p:txBody>
      </p:sp>
      <p:sp>
        <p:nvSpPr>
          <p:cNvPr id="18" name="Zwój pionowy 17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5569115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id="{759DE15B-5F94-4848-BA53-DF7DF3C267EC}"/>
              </a:ext>
            </a:extLst>
          </p:cNvPr>
          <p:cNvSpPr>
            <a:spLocks/>
          </p:cNvSpPr>
          <p:nvPr/>
        </p:nvSpPr>
        <p:spPr bwMode="auto">
          <a:xfrm flipV="1">
            <a:off x="5588043" y="3813584"/>
            <a:ext cx="2792571" cy="49161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99367"/>
              <a:gd name="connsiteX1" fmla="*/ 32239 w 32239"/>
              <a:gd name="connsiteY1" fmla="*/ 83154 h 99367"/>
              <a:gd name="connsiteX0" fmla="*/ 0 w 32239"/>
              <a:gd name="connsiteY0" fmla="*/ 25820 h 108974"/>
              <a:gd name="connsiteX1" fmla="*/ 32239 w 32239"/>
              <a:gd name="connsiteY1" fmla="*/ 108974 h 108974"/>
              <a:gd name="connsiteX0" fmla="*/ 0 w 31191"/>
              <a:gd name="connsiteY0" fmla="*/ 0 h 147879"/>
              <a:gd name="connsiteX1" fmla="*/ 31191 w 31191"/>
              <a:gd name="connsiteY1" fmla="*/ 147879 h 147879"/>
              <a:gd name="connsiteX0" fmla="*/ 0 w 31191"/>
              <a:gd name="connsiteY0" fmla="*/ 0 h 149207"/>
              <a:gd name="connsiteX1" fmla="*/ 31191 w 31191"/>
              <a:gd name="connsiteY1" fmla="*/ 147879 h 149207"/>
              <a:gd name="connsiteX0" fmla="*/ 0 w 31191"/>
              <a:gd name="connsiteY0" fmla="*/ 0 h 209024"/>
              <a:gd name="connsiteX1" fmla="*/ 12250 w 31191"/>
              <a:gd name="connsiteY1" fmla="*/ 137984 h 209024"/>
              <a:gd name="connsiteX2" fmla="*/ 31191 w 31191"/>
              <a:gd name="connsiteY2" fmla="*/ 147879 h 209024"/>
              <a:gd name="connsiteX0" fmla="*/ 0 w 31191"/>
              <a:gd name="connsiteY0" fmla="*/ 16166 h 164045"/>
              <a:gd name="connsiteX1" fmla="*/ 12250 w 31191"/>
              <a:gd name="connsiteY1" fmla="*/ 154150 h 164045"/>
              <a:gd name="connsiteX2" fmla="*/ 31191 w 31191"/>
              <a:gd name="connsiteY2" fmla="*/ 164045 h 164045"/>
              <a:gd name="connsiteX0" fmla="*/ 0 w 31191"/>
              <a:gd name="connsiteY0" fmla="*/ 16166 h 191108"/>
              <a:gd name="connsiteX1" fmla="*/ 12250 w 31191"/>
              <a:gd name="connsiteY1" fmla="*/ 154150 h 191108"/>
              <a:gd name="connsiteX2" fmla="*/ 31191 w 31191"/>
              <a:gd name="connsiteY2" fmla="*/ 164045 h 191108"/>
              <a:gd name="connsiteX0" fmla="*/ 0 w 31191"/>
              <a:gd name="connsiteY0" fmla="*/ 16166 h 197138"/>
              <a:gd name="connsiteX1" fmla="*/ 12250 w 31191"/>
              <a:gd name="connsiteY1" fmla="*/ 154150 h 197138"/>
              <a:gd name="connsiteX2" fmla="*/ 31191 w 31191"/>
              <a:gd name="connsiteY2" fmla="*/ 164045 h 197138"/>
              <a:gd name="connsiteX0" fmla="*/ 0 w 31191"/>
              <a:gd name="connsiteY0" fmla="*/ 16166 h 186372"/>
              <a:gd name="connsiteX1" fmla="*/ 12250 w 31191"/>
              <a:gd name="connsiteY1" fmla="*/ 154150 h 186372"/>
              <a:gd name="connsiteX2" fmla="*/ 31191 w 31191"/>
              <a:gd name="connsiteY2" fmla="*/ 164045 h 186372"/>
              <a:gd name="connsiteX0" fmla="*/ 0 w 31191"/>
              <a:gd name="connsiteY0" fmla="*/ 7462 h 164894"/>
              <a:gd name="connsiteX1" fmla="*/ 12250 w 31191"/>
              <a:gd name="connsiteY1" fmla="*/ 145446 h 164894"/>
              <a:gd name="connsiteX2" fmla="*/ 31191 w 31191"/>
              <a:gd name="connsiteY2" fmla="*/ 155341 h 164894"/>
              <a:gd name="connsiteX0" fmla="*/ 0 w 31191"/>
              <a:gd name="connsiteY0" fmla="*/ 13354 h 179461"/>
              <a:gd name="connsiteX1" fmla="*/ 12250 w 31191"/>
              <a:gd name="connsiteY1" fmla="*/ 151338 h 179461"/>
              <a:gd name="connsiteX2" fmla="*/ 31191 w 31191"/>
              <a:gd name="connsiteY2" fmla="*/ 161233 h 179461"/>
              <a:gd name="connsiteX0" fmla="*/ 0 w 31191"/>
              <a:gd name="connsiteY0" fmla="*/ 0 h 166107"/>
              <a:gd name="connsiteX1" fmla="*/ 12250 w 31191"/>
              <a:gd name="connsiteY1" fmla="*/ 137984 h 166107"/>
              <a:gd name="connsiteX2" fmla="*/ 20171 w 31191"/>
              <a:gd name="connsiteY2" fmla="*/ 1895 h 166107"/>
              <a:gd name="connsiteX3" fmla="*/ 31191 w 31191"/>
              <a:gd name="connsiteY3" fmla="*/ 147879 h 166107"/>
              <a:gd name="connsiteX0" fmla="*/ 0 w 31191"/>
              <a:gd name="connsiteY0" fmla="*/ 0 h 166107"/>
              <a:gd name="connsiteX1" fmla="*/ 12250 w 31191"/>
              <a:gd name="connsiteY1" fmla="*/ 137984 h 166107"/>
              <a:gd name="connsiteX2" fmla="*/ 20171 w 31191"/>
              <a:gd name="connsiteY2" fmla="*/ 1895 h 166107"/>
              <a:gd name="connsiteX3" fmla="*/ 31191 w 31191"/>
              <a:gd name="connsiteY3" fmla="*/ 147879 h 166107"/>
              <a:gd name="connsiteX0" fmla="*/ 0 w 31191"/>
              <a:gd name="connsiteY0" fmla="*/ 5227 h 171334"/>
              <a:gd name="connsiteX1" fmla="*/ 12250 w 31191"/>
              <a:gd name="connsiteY1" fmla="*/ 143211 h 171334"/>
              <a:gd name="connsiteX2" fmla="*/ 20171 w 31191"/>
              <a:gd name="connsiteY2" fmla="*/ 7122 h 171334"/>
              <a:gd name="connsiteX3" fmla="*/ 31191 w 31191"/>
              <a:gd name="connsiteY3" fmla="*/ 153106 h 171334"/>
              <a:gd name="connsiteX0" fmla="*/ 0 w 31191"/>
              <a:gd name="connsiteY0" fmla="*/ 8312 h 167070"/>
              <a:gd name="connsiteX1" fmla="*/ 12250 w 31191"/>
              <a:gd name="connsiteY1" fmla="*/ 146296 h 167070"/>
              <a:gd name="connsiteX2" fmla="*/ 20171 w 31191"/>
              <a:gd name="connsiteY2" fmla="*/ 10207 h 167070"/>
              <a:gd name="connsiteX3" fmla="*/ 31191 w 31191"/>
              <a:gd name="connsiteY3" fmla="*/ 156191 h 167070"/>
              <a:gd name="connsiteX0" fmla="*/ 0 w 31191"/>
              <a:gd name="connsiteY0" fmla="*/ 0 h 158758"/>
              <a:gd name="connsiteX1" fmla="*/ 12250 w 31191"/>
              <a:gd name="connsiteY1" fmla="*/ 137984 h 158758"/>
              <a:gd name="connsiteX2" fmla="*/ 20171 w 31191"/>
              <a:gd name="connsiteY2" fmla="*/ 1895 h 158758"/>
              <a:gd name="connsiteX3" fmla="*/ 31191 w 31191"/>
              <a:gd name="connsiteY3" fmla="*/ 147879 h 158758"/>
              <a:gd name="connsiteX0" fmla="*/ 0 w 31191"/>
              <a:gd name="connsiteY0" fmla="*/ 0 h 163399"/>
              <a:gd name="connsiteX1" fmla="*/ 12250 w 31191"/>
              <a:gd name="connsiteY1" fmla="*/ 137984 h 163399"/>
              <a:gd name="connsiteX2" fmla="*/ 20171 w 31191"/>
              <a:gd name="connsiteY2" fmla="*/ 1895 h 163399"/>
              <a:gd name="connsiteX3" fmla="*/ 31191 w 31191"/>
              <a:gd name="connsiteY3" fmla="*/ 147879 h 163399"/>
              <a:gd name="connsiteX0" fmla="*/ 0 w 31191"/>
              <a:gd name="connsiteY0" fmla="*/ 0 h 163310"/>
              <a:gd name="connsiteX1" fmla="*/ 12250 w 31191"/>
              <a:gd name="connsiteY1" fmla="*/ 137984 h 163310"/>
              <a:gd name="connsiteX2" fmla="*/ 20171 w 31191"/>
              <a:gd name="connsiteY2" fmla="*/ 1895 h 163310"/>
              <a:gd name="connsiteX3" fmla="*/ 31191 w 31191"/>
              <a:gd name="connsiteY3" fmla="*/ 147879 h 163310"/>
              <a:gd name="connsiteX0" fmla="*/ 0 w 31191"/>
              <a:gd name="connsiteY0" fmla="*/ 4171 h 167481"/>
              <a:gd name="connsiteX1" fmla="*/ 12250 w 31191"/>
              <a:gd name="connsiteY1" fmla="*/ 142155 h 167481"/>
              <a:gd name="connsiteX2" fmla="*/ 20171 w 31191"/>
              <a:gd name="connsiteY2" fmla="*/ 6066 h 167481"/>
              <a:gd name="connsiteX3" fmla="*/ 31191 w 31191"/>
              <a:gd name="connsiteY3" fmla="*/ 152050 h 167481"/>
              <a:gd name="connsiteX0" fmla="*/ 0 w 31191"/>
              <a:gd name="connsiteY0" fmla="*/ 4912 h 168222"/>
              <a:gd name="connsiteX1" fmla="*/ 12250 w 31191"/>
              <a:gd name="connsiteY1" fmla="*/ 142896 h 168222"/>
              <a:gd name="connsiteX2" fmla="*/ 20171 w 31191"/>
              <a:gd name="connsiteY2" fmla="*/ 6807 h 168222"/>
              <a:gd name="connsiteX3" fmla="*/ 31191 w 31191"/>
              <a:gd name="connsiteY3" fmla="*/ 152791 h 168222"/>
              <a:gd name="connsiteX0" fmla="*/ 0 w 34686"/>
              <a:gd name="connsiteY0" fmla="*/ 4912 h 145246"/>
              <a:gd name="connsiteX1" fmla="*/ 12250 w 34686"/>
              <a:gd name="connsiteY1" fmla="*/ 142896 h 145246"/>
              <a:gd name="connsiteX2" fmla="*/ 20171 w 34686"/>
              <a:gd name="connsiteY2" fmla="*/ 6807 h 145246"/>
              <a:gd name="connsiteX3" fmla="*/ 34686 w 34686"/>
              <a:gd name="connsiteY3" fmla="*/ 91385 h 145246"/>
              <a:gd name="connsiteX0" fmla="*/ 0 w 34686"/>
              <a:gd name="connsiteY0" fmla="*/ 4912 h 173991"/>
              <a:gd name="connsiteX1" fmla="*/ 12250 w 34686"/>
              <a:gd name="connsiteY1" fmla="*/ 142896 h 173991"/>
              <a:gd name="connsiteX2" fmla="*/ 20171 w 34686"/>
              <a:gd name="connsiteY2" fmla="*/ 6807 h 173991"/>
              <a:gd name="connsiteX3" fmla="*/ 34686 w 34686"/>
              <a:gd name="connsiteY3" fmla="*/ 91385 h 17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6" h="173991">
                <a:moveTo>
                  <a:pt x="0" y="4912"/>
                </a:moveTo>
                <a:cubicBezTo>
                  <a:pt x="3442" y="-33733"/>
                  <a:pt x="6093" y="169133"/>
                  <a:pt x="12250" y="142896"/>
                </a:cubicBezTo>
                <a:cubicBezTo>
                  <a:pt x="18407" y="116659"/>
                  <a:pt x="16432" y="15392"/>
                  <a:pt x="20171" y="6807"/>
                </a:cubicBezTo>
                <a:cubicBezTo>
                  <a:pt x="23910" y="-1778"/>
                  <a:pt x="27956" y="320975"/>
                  <a:pt x="34686" y="91385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6" name="pole tekstowe 59">
            <a:extLst>
              <a:ext uri="{FF2B5EF4-FFF2-40B4-BE49-F238E27FC236}">
                <a16:creationId xmlns:a16="http://schemas.microsoft.com/office/drawing/2014/main" id="{0C18C0E7-290E-BF40-993F-5F83DEC64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4694515"/>
            <a:ext cx="32910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400" i="1" dirty="0">
                <a:solidFill>
                  <a:srgbClr val="C00000"/>
                </a:solidFill>
              </a:rPr>
              <a:t>Skąd wiemy, że umarli nie pojawiają się na świecie?</a:t>
            </a:r>
          </a:p>
        </p:txBody>
      </p:sp>
    </p:spTree>
    <p:extLst>
      <p:ext uri="{BB962C8B-B14F-4D97-AF65-F5344CB8AC3E}">
        <p14:creationId xmlns:p14="http://schemas.microsoft.com/office/powerpoint/2010/main" val="100052434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#4</a:t>
            </a:r>
            <a:br>
              <a:rPr lang="pl-PL" dirty="0"/>
            </a:br>
            <a:r>
              <a:rPr lang="pl-PL" dirty="0"/>
              <a:t>Sąd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28109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proroka Daniela 12:2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 wielu z tych, którzy śpią w prochu ziemi, obudzi się, jedni do życia wiecznego, a drudzy ku hańbie i wiecznej pogardzie.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6895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Wezwanie na sąd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H="1" flipV="1">
            <a:off x="8408237" y="4244658"/>
            <a:ext cx="347840" cy="103233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409666" y="5368756"/>
            <a:ext cx="9186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Credo:</a:t>
            </a:r>
            <a:br>
              <a:rPr lang="pl-PL" sz="2800" dirty="0"/>
            </a:br>
            <a:r>
              <a:rPr lang="pl-PL" sz="2800" dirty="0"/>
              <a:t>(…)</a:t>
            </a:r>
            <a:br>
              <a:rPr lang="pl-PL" sz="2800" dirty="0"/>
            </a:br>
            <a:r>
              <a:rPr lang="pl-PL" sz="2800" i="1" dirty="0"/>
              <a:t>Wierzę w ciała zmartwychwstanie (</a:t>
            </a:r>
            <a:r>
              <a:rPr lang="mr-IN" sz="2800" i="1" dirty="0"/>
              <a:t>…</a:t>
            </a:r>
            <a:r>
              <a:rPr lang="pl-PL" sz="2800" i="1" dirty="0"/>
              <a:t>)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2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4442853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Cel: przygotować się do obrony naszej nadziei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1341" y="1710257"/>
            <a:ext cx="11318789" cy="4888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i="1" u="sng" dirty="0"/>
              <a:t>Pana Boga uświęcajcie w swoich sercach </a:t>
            </a:r>
            <a:br>
              <a:rPr lang="pl-PL" sz="3600" i="1" dirty="0"/>
            </a:br>
            <a:r>
              <a:rPr lang="pl-PL" sz="3600" i="1" dirty="0"/>
              <a:t>	i </a:t>
            </a:r>
            <a:r>
              <a:rPr lang="pl-PL" sz="3600" i="1" u="sng" dirty="0"/>
              <a:t>bądźcie zawsze </a:t>
            </a:r>
            <a:r>
              <a:rPr lang="pl-PL" sz="3600" b="1" i="1" u="sng" dirty="0"/>
              <a:t>gotowi</a:t>
            </a:r>
            <a:r>
              <a:rPr lang="pl-PL" sz="3600" i="1" u="sng" dirty="0"/>
              <a:t> do obrony</a:t>
            </a:r>
            <a:r>
              <a:rPr lang="pl-PL" sz="3600" i="1" dirty="0"/>
              <a:t> </a:t>
            </a:r>
            <a:r>
              <a:rPr lang="pl-PL" i="1" dirty="0"/>
              <a:t>(απ</a:t>
            </a:r>
            <a:r>
              <a:rPr lang="pl-PL" i="1" dirty="0" err="1"/>
              <a:t>ολογι</a:t>
            </a:r>
            <a:r>
              <a:rPr lang="pl-PL" i="1" dirty="0"/>
              <a:t>α</a:t>
            </a:r>
            <a:r>
              <a:rPr lang="pl-PL" i="1" dirty="0" err="1"/>
              <a:t>ν</a:t>
            </a:r>
            <a:r>
              <a:rPr lang="pl-PL" i="1" dirty="0"/>
              <a:t>,  </a:t>
            </a:r>
            <a:r>
              <a:rPr lang="pl-PL" i="1" dirty="0" err="1"/>
              <a:t>apologian</a:t>
            </a:r>
            <a:r>
              <a:rPr lang="pl-PL" i="1" dirty="0"/>
              <a:t>) </a:t>
            </a:r>
            <a:br>
              <a:rPr lang="pl-PL" sz="3600" i="1" dirty="0"/>
            </a:br>
            <a:r>
              <a:rPr lang="pl-PL" sz="3600" i="1" dirty="0"/>
              <a:t>		przed każdym, kto żądałby od was </a:t>
            </a:r>
            <a:br>
              <a:rPr lang="pl-PL" sz="3600" i="1" dirty="0"/>
            </a:br>
            <a:r>
              <a:rPr lang="pl-PL" sz="3600" i="1" dirty="0"/>
              <a:t>			wyjaśnienia </a:t>
            </a:r>
            <a:r>
              <a:rPr lang="pl-PL" sz="3600" b="1" i="1" u="sng" dirty="0"/>
              <a:t>nadziei</a:t>
            </a:r>
            <a:r>
              <a:rPr lang="pl-PL" sz="3600" i="1" dirty="0"/>
              <a:t>, która jest w was,</a:t>
            </a:r>
          </a:p>
          <a:p>
            <a:pPr marL="0" indent="0">
              <a:buNone/>
            </a:pPr>
            <a:r>
              <a:rPr lang="pl-PL" sz="3600" i="1" dirty="0"/>
              <a:t>ale czyńcie to z łagodnością </a:t>
            </a:r>
            <a:br>
              <a:rPr lang="pl-PL" sz="3600" i="1" dirty="0"/>
            </a:br>
            <a:r>
              <a:rPr lang="pl-PL" sz="3600" i="1" dirty="0"/>
              <a:t>	i bojaźnią, </a:t>
            </a:r>
            <a:br>
              <a:rPr lang="pl-PL" sz="3600" i="1" dirty="0"/>
            </a:br>
            <a:r>
              <a:rPr lang="pl-PL" sz="3600" i="1" dirty="0"/>
              <a:t>		mając sumienie czyste.</a:t>
            </a:r>
          </a:p>
          <a:p>
            <a:pPr marL="0" indent="0" algn="r">
              <a:buNone/>
            </a:pPr>
            <a:r>
              <a:rPr lang="pl-PL" i="1" dirty="0"/>
              <a:t>(1 List Piotra 3:15 </a:t>
            </a:r>
            <a:r>
              <a:rPr lang="pl-PL" i="1" dirty="0" err="1"/>
              <a:t>tr</a:t>
            </a:r>
            <a:r>
              <a:rPr lang="pl-PL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78419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Śmierć a potem sąd (</a:t>
            </a:r>
            <a:r>
              <a:rPr lang="pl-PL" dirty="0" err="1"/>
              <a:t>Hebr</a:t>
            </a:r>
            <a:r>
              <a:rPr lang="pl-PL" dirty="0"/>
              <a:t> 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/>
              <a:t>A jak postanowione ludziom raz umrzeć</a:t>
            </a:r>
            <a:r>
              <a:rPr lang="pl-PL" dirty="0"/>
              <a:t>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Biblia nie mówi nic o reinkarnacji, drugiej szansie, po „</a:t>
            </a:r>
            <a:r>
              <a:rPr lang="pl-PL" i="1" dirty="0"/>
              <a:t>pozostawieniu na drugie życie jak na drugi rok w tej samej klasie</a:t>
            </a:r>
            <a:r>
              <a:rPr lang="pl-PL" dirty="0"/>
              <a:t>”.</a:t>
            </a:r>
          </a:p>
          <a:p>
            <a:r>
              <a:rPr lang="pl-PL" dirty="0"/>
              <a:t>Wręcz przeciwnie </a:t>
            </a:r>
            <a:r>
              <a:rPr lang="mr-IN" dirty="0"/>
              <a:t>–</a:t>
            </a:r>
            <a:r>
              <a:rPr lang="pl-PL" dirty="0"/>
              <a:t> mówi o tym, że każdy umrze i każdy będzie sądzony.</a:t>
            </a:r>
          </a:p>
        </p:txBody>
      </p:sp>
    </p:spTree>
    <p:extLst>
      <p:ext uri="{BB962C8B-B14F-4D97-AF65-F5344CB8AC3E}">
        <p14:creationId xmlns:p14="http://schemas.microsoft.com/office/powerpoint/2010/main" val="17578501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I ujrzałem wielki biały tron, </a:t>
            </a:r>
            <a:br>
              <a:rPr lang="pl-PL" altLang="pl-PL" dirty="0"/>
            </a:br>
            <a:r>
              <a:rPr lang="pl-PL" altLang="pl-PL" dirty="0"/>
              <a:t>i zasiadającego na nim</a:t>
            </a:r>
            <a:r>
              <a:rPr lang="mr-IN" altLang="pl-PL" dirty="0"/>
              <a:t>…</a:t>
            </a:r>
            <a:endParaRPr lang="pl-PL" altLang="pl-PL" dirty="0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 tekstowe 59"/>
          <p:cNvSpPr txBox="1">
            <a:spLocks noChangeArrowheads="1"/>
          </p:cNvSpPr>
          <p:nvPr/>
        </p:nvSpPr>
        <p:spPr bwMode="auto">
          <a:xfrm>
            <a:off x="117205" y="4397700"/>
            <a:ext cx="79754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i="1" baseline="30000" dirty="0">
                <a:solidFill>
                  <a:srgbClr val="C00000"/>
                </a:solidFill>
              </a:rPr>
              <a:t>(11)</a:t>
            </a:r>
            <a:r>
              <a:rPr lang="pl-PL" sz="1800" i="1" dirty="0">
                <a:solidFill>
                  <a:srgbClr val="C00000"/>
                </a:solidFill>
              </a:rPr>
              <a:t> </a:t>
            </a:r>
            <a:r>
              <a:rPr lang="pl-PL" sz="1800" b="1" i="1" dirty="0">
                <a:solidFill>
                  <a:srgbClr val="C00000"/>
                </a:solidFill>
              </a:rPr>
              <a:t>I widziałem wielki biały tron, i siedzącego na nim, od którego oblicza uciekła ziemia i niebo, i nie znalazło się miejsce dla nich.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(12)</a:t>
            </a:r>
            <a:r>
              <a:rPr lang="pl-PL" sz="1800" i="1" dirty="0">
                <a:solidFill>
                  <a:srgbClr val="C00000"/>
                </a:solidFill>
              </a:rPr>
              <a:t> I widziałem umarłych, małych i wielkich, </a:t>
            </a:r>
            <a:r>
              <a:rPr lang="pl-PL" sz="1800" b="1" i="1" dirty="0">
                <a:solidFill>
                  <a:srgbClr val="C00000"/>
                </a:solidFill>
              </a:rPr>
              <a:t>stojących przed Bogiem, </a:t>
            </a:r>
            <a:r>
              <a:rPr lang="pl-PL" sz="1800" i="1" dirty="0">
                <a:solidFill>
                  <a:srgbClr val="C00000"/>
                </a:solidFill>
              </a:rPr>
              <a:t>i zostały otwarte zwoje i inny zwój został otwarty, to jest zwój życia; i umarli z tych, którzy są zapisani w zwojach, zostali osądzeni według swoich czynów.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(13)</a:t>
            </a:r>
            <a:r>
              <a:rPr lang="pl-PL" sz="1800" i="1" dirty="0">
                <a:solidFill>
                  <a:srgbClr val="C00000"/>
                </a:solidFill>
              </a:rPr>
              <a:t> I morze wydało umarłych, którzy w nim byli, i Śmierć, i Hades wydały umarłych, którzy w nich byli i zostali osądzeni, każdy według swoich czynów.  (</a:t>
            </a:r>
            <a:r>
              <a:rPr lang="pl-PL" sz="1800" i="1" dirty="0" err="1">
                <a:solidFill>
                  <a:srgbClr val="C00000"/>
                </a:solidFill>
              </a:rPr>
              <a:t>Ap</a:t>
            </a:r>
            <a:r>
              <a:rPr lang="pl-PL" sz="1800" i="1" dirty="0">
                <a:solidFill>
                  <a:srgbClr val="C00000"/>
                </a:solidFill>
              </a:rPr>
              <a:t> 20:11nn </a:t>
            </a:r>
            <a:r>
              <a:rPr lang="pl-PL" sz="1800" i="1" dirty="0" err="1">
                <a:solidFill>
                  <a:srgbClr val="C00000"/>
                </a:solidFill>
              </a:rPr>
              <a:t>tpnt</a:t>
            </a:r>
            <a:r>
              <a:rPr lang="pl-PL" sz="1800" i="1" dirty="0">
                <a:solidFill>
                  <a:srgbClr val="C00000"/>
                </a:solidFill>
              </a:rPr>
              <a:t>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8297069" y="4284663"/>
            <a:ext cx="272256" cy="1381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5169773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A inne religie? Systemy panteistyczne coś kręcą!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6089885" y="3591053"/>
            <a:ext cx="3192750" cy="198875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" name="PoleTekstowe 1"/>
          <p:cNvSpPr txBox="1"/>
          <p:nvPr/>
        </p:nvSpPr>
        <p:spPr>
          <a:xfrm>
            <a:off x="493985" y="4834758"/>
            <a:ext cx="5728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Analizowane systemy religijne: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Buddyzm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Hinduizm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New Age</a:t>
            </a:r>
          </a:p>
        </p:txBody>
      </p:sp>
      <p:sp>
        <p:nvSpPr>
          <p:cNvPr id="9" name="Dowolny kształt 8"/>
          <p:cNvSpPr/>
          <p:nvPr/>
        </p:nvSpPr>
        <p:spPr>
          <a:xfrm>
            <a:off x="2999023" y="3292196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2" name="Dowolny kształt 41"/>
          <p:cNvSpPr/>
          <p:nvPr/>
        </p:nvSpPr>
        <p:spPr>
          <a:xfrm>
            <a:off x="3324421" y="3160385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3" name="Dowolny kształt 42"/>
          <p:cNvSpPr/>
          <p:nvPr/>
        </p:nvSpPr>
        <p:spPr>
          <a:xfrm>
            <a:off x="3649819" y="3028574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4" name="Dowolny kształt 43"/>
          <p:cNvSpPr/>
          <p:nvPr/>
        </p:nvSpPr>
        <p:spPr>
          <a:xfrm>
            <a:off x="3975217" y="2896763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3975217" y="3748999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4318234" y="3589573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4661251" y="3430147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8726905" y="2495551"/>
            <a:ext cx="2021306" cy="1973874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234533" y="2086950"/>
            <a:ext cx="2021306" cy="1973874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6619020" y="4876113"/>
            <a:ext cx="50658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Nic dwa razy się nie zdarza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i zapewne z tej przyczyny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zrodziliśmy się bez wprawy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i pomrzemy bez rutyny. 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>
                <a:solidFill>
                  <a:schemeClr val="accent2">
                    <a:lumMod val="50000"/>
                  </a:schemeClr>
                </a:solidFill>
              </a:rPr>
              <a:t>(Wisława Szymborska)</a:t>
            </a:r>
          </a:p>
        </p:txBody>
      </p:sp>
      <p:sp>
        <p:nvSpPr>
          <p:cNvPr id="34" name="pole tekstowe 59"/>
          <p:cNvSpPr txBox="1">
            <a:spLocks noChangeArrowheads="1"/>
          </p:cNvSpPr>
          <p:nvPr/>
        </p:nvSpPr>
        <p:spPr bwMode="auto">
          <a:xfrm>
            <a:off x="325312" y="1346264"/>
            <a:ext cx="506583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Postanowiono, że człowiek raz umiera, a potem czeka go sąd.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sz="2000" i="1" dirty="0">
                <a:solidFill>
                  <a:srgbClr val="C00000"/>
                </a:solidFill>
              </a:rPr>
              <a:t>(</a:t>
            </a:r>
            <a:r>
              <a:rPr lang="pl-PL" sz="2000" i="1" dirty="0" err="1">
                <a:solidFill>
                  <a:srgbClr val="C00000"/>
                </a:solidFill>
              </a:rPr>
              <a:t>Heb</a:t>
            </a:r>
            <a:r>
              <a:rPr lang="pl-PL" sz="2000" i="1" dirty="0">
                <a:solidFill>
                  <a:srgbClr val="C00000"/>
                </a:solidFill>
              </a:rPr>
              <a:t> 9:27)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80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A co o tym mówią religie teistyczne?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2" y="2065338"/>
            <a:ext cx="55084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59989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Czas na tej ziemi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409904" y="4645577"/>
            <a:ext cx="9186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Analizowane systemy religijne: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Judaizm biblijny (Mojżeszowy)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Judaizm rabiniczny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Islam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Rzymski katolicyzm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pic>
        <p:nvPicPr>
          <p:cNvPr id="42" name="Obraz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9" y="5957046"/>
            <a:ext cx="1512156" cy="682833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88" y="5560892"/>
            <a:ext cx="1066186" cy="1270472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94" y="5665758"/>
            <a:ext cx="956075" cy="1104798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27" y="5731009"/>
            <a:ext cx="974297" cy="974297"/>
          </a:xfrm>
          <a:prstGeom prst="rect">
            <a:avLst/>
          </a:prstGeom>
        </p:spPr>
      </p:pic>
      <p:sp>
        <p:nvSpPr>
          <p:cNvPr id="47" name="pole tekstowe 59"/>
          <p:cNvSpPr txBox="1">
            <a:spLocks noChangeArrowheads="1"/>
          </p:cNvSpPr>
          <p:nvPr/>
        </p:nvSpPr>
        <p:spPr bwMode="auto">
          <a:xfrm>
            <a:off x="5558997" y="2767156"/>
            <a:ext cx="34548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3200" b="1" i="1">
                <a:solidFill>
                  <a:srgbClr val="C00000"/>
                </a:solidFill>
              </a:rPr>
              <a:t>Jest Sędzia, będzie sąd!</a:t>
            </a:r>
            <a:endParaRPr lang="pl-PL" altLang="x-none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70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obraz Memlinga pokazuje prawdę?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40" y="1078524"/>
            <a:ext cx="8192530" cy="54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37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obraz Memlinga pokazuje prawdę?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0" y="1313304"/>
            <a:ext cx="4684295" cy="312030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4AB9420-8874-E94B-9856-8EDEE184D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793" y="2006703"/>
            <a:ext cx="3979563" cy="371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473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Człowiek będzie osądzony wg. swoich czynów.</a:t>
            </a:r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Zwój pionowy 1"/>
          <p:cNvSpPr/>
          <p:nvPr/>
        </p:nvSpPr>
        <p:spPr>
          <a:xfrm rot="21338265">
            <a:off x="147127" y="1288157"/>
            <a:ext cx="2092998" cy="2746277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4000" b="1" dirty="0">
                <a:solidFill>
                  <a:schemeClr val="tx1"/>
                </a:solidFill>
              </a:rPr>
              <a:t>§</a:t>
            </a:r>
            <a:endParaRPr lang="pl-PL" altLang="x-none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Karą za grzech jest śmierć.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(</a:t>
            </a:r>
            <a:r>
              <a:rPr lang="pl-PL" altLang="x-none" b="1" dirty="0" err="1">
                <a:solidFill>
                  <a:schemeClr val="tx1"/>
                </a:solidFill>
              </a:rPr>
              <a:t>Rz</a:t>
            </a:r>
            <a:r>
              <a:rPr lang="pl-PL" altLang="x-none" b="1" dirty="0">
                <a:solidFill>
                  <a:schemeClr val="tx1"/>
                </a:solidFill>
              </a:rPr>
              <a:t> 3:23)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33" name="pole tekstowe 59">
            <a:extLst>
              <a:ext uri="{FF2B5EF4-FFF2-40B4-BE49-F238E27FC236}">
                <a16:creationId xmlns:a16="http://schemas.microsoft.com/office/drawing/2014/main" id="{A1AC6E50-333D-A84A-9256-8E4C8A231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97" y="4457718"/>
            <a:ext cx="7975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i="1" baseline="30000" dirty="0">
                <a:solidFill>
                  <a:srgbClr val="C00000"/>
                </a:solidFill>
              </a:rPr>
              <a:t>(12)</a:t>
            </a:r>
            <a:r>
              <a:rPr lang="pl-PL" sz="1800" i="1" dirty="0">
                <a:solidFill>
                  <a:srgbClr val="C00000"/>
                </a:solidFill>
              </a:rPr>
              <a:t> I widziałem umarłych, małych i wielkich, stojących przed Bogiem, i zostały otwarte zwoje (…)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i="1" dirty="0">
                <a:solidFill>
                  <a:srgbClr val="C00000"/>
                </a:solidFill>
              </a:rPr>
              <a:t>umarli z tych, którzy są zapisani w zwojach, zostali </a:t>
            </a:r>
            <a:r>
              <a:rPr lang="pl-PL" sz="1800" b="1" i="1" dirty="0">
                <a:solidFill>
                  <a:srgbClr val="C00000"/>
                </a:solidFill>
              </a:rPr>
              <a:t>osądzeni według swoich czynów</a:t>
            </a:r>
            <a:r>
              <a:rPr lang="pl-PL" sz="1800" i="1" dirty="0">
                <a:solidFill>
                  <a:srgbClr val="C00000"/>
                </a:solidFill>
              </a:rPr>
              <a:t>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(13)</a:t>
            </a:r>
            <a:r>
              <a:rPr lang="pl-PL" sz="1800" i="1" dirty="0">
                <a:solidFill>
                  <a:srgbClr val="C00000"/>
                </a:solidFill>
              </a:rPr>
              <a:t> I morze wydało umarłych, którzy w nim byli, i Śmierć, i Hades wydały umarłych, którzy w nich byli </a:t>
            </a:r>
            <a:r>
              <a:rPr lang="pl-PL" sz="1800" b="1" i="1" dirty="0">
                <a:solidFill>
                  <a:srgbClr val="C00000"/>
                </a:solidFill>
              </a:rPr>
              <a:t>i zostali osądzeni, każdy według swoich czynów</a:t>
            </a:r>
            <a:r>
              <a:rPr lang="pl-PL" sz="1800" i="1" dirty="0">
                <a:solidFill>
                  <a:srgbClr val="C00000"/>
                </a:solidFill>
              </a:rPr>
              <a:t>.  (</a:t>
            </a:r>
            <a:r>
              <a:rPr lang="pl-PL" sz="1800" i="1" dirty="0" err="1">
                <a:solidFill>
                  <a:srgbClr val="C00000"/>
                </a:solidFill>
              </a:rPr>
              <a:t>Ap</a:t>
            </a:r>
            <a:r>
              <a:rPr lang="pl-PL" sz="1800" i="1" dirty="0">
                <a:solidFill>
                  <a:srgbClr val="C00000"/>
                </a:solidFill>
              </a:rPr>
              <a:t> 20:11nn </a:t>
            </a:r>
            <a:r>
              <a:rPr lang="pl-PL" sz="1800" i="1" dirty="0" err="1">
                <a:solidFill>
                  <a:srgbClr val="C00000"/>
                </a:solidFill>
              </a:rPr>
              <a:t>tpnt</a:t>
            </a:r>
            <a:r>
              <a:rPr lang="pl-PL" sz="1800" i="1" dirty="0">
                <a:solidFill>
                  <a:srgbClr val="C00000"/>
                </a:solidFill>
              </a:rPr>
              <a:t>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7BD969FA-022B-944C-8AC2-7FB286157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469" y="4924908"/>
            <a:ext cx="1686231" cy="15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6500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#5</a:t>
            </a:r>
            <a:br>
              <a:rPr lang="pl-PL" dirty="0"/>
            </a:br>
            <a:r>
              <a:rPr lang="pl-PL" dirty="0"/>
              <a:t>Wrzucenie do jeziora ognia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40E5B214-A3AC-6544-A265-171562E3BB80}"/>
              </a:ext>
            </a:extLst>
          </p:cNvPr>
          <p:cNvGrpSpPr/>
          <p:nvPr/>
        </p:nvGrpSpPr>
        <p:grpSpPr>
          <a:xfrm>
            <a:off x="10241146" y="5720308"/>
            <a:ext cx="1330325" cy="617537"/>
            <a:chOff x="8177214" y="4557714"/>
            <a:chExt cx="1330325" cy="617537"/>
          </a:xfrm>
        </p:grpSpPr>
        <p:sp>
          <p:nvSpPr>
            <p:cNvPr id="5" name="Schemat blokowy: łącznik 4">
              <a:extLst>
                <a:ext uri="{FF2B5EF4-FFF2-40B4-BE49-F238E27FC236}">
                  <a16:creationId xmlns:a16="http://schemas.microsoft.com/office/drawing/2014/main" id="{5F73A989-8EAE-4441-9C77-394DE825910C}"/>
                </a:ext>
              </a:extLst>
            </p:cNvPr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" name="Wybuch  2 48">
              <a:extLst>
                <a:ext uri="{FF2B5EF4-FFF2-40B4-BE49-F238E27FC236}">
                  <a16:creationId xmlns:a16="http://schemas.microsoft.com/office/drawing/2014/main" id="{304CDB1A-88C5-3945-B314-33BC32F7551F}"/>
                </a:ext>
              </a:extLst>
            </p:cNvPr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7" name="Wybuch  2 52">
              <a:extLst>
                <a:ext uri="{FF2B5EF4-FFF2-40B4-BE49-F238E27FC236}">
                  <a16:creationId xmlns:a16="http://schemas.microsoft.com/office/drawing/2014/main" id="{A02ADFB9-6A27-3F4D-BFA9-CF39BA13AB15}"/>
                </a:ext>
              </a:extLst>
            </p:cNvPr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8" name="Text Box 4">
            <a:extLst>
              <a:ext uri="{FF2B5EF4-FFF2-40B4-BE49-F238E27FC236}">
                <a16:creationId xmlns:a16="http://schemas.microsoft.com/office/drawing/2014/main" id="{AA892319-5753-B243-A225-D136823BE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070" y="632563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41003240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A kto będzie wrzucony do jeziora ognia?</a:t>
            </a:r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31" name="Łącznik prosty ze strzałką 30"/>
          <p:cNvCxnSpPr/>
          <p:nvPr/>
        </p:nvCxnSpPr>
        <p:spPr>
          <a:xfrm flipV="1">
            <a:off x="5562601" y="5287151"/>
            <a:ext cx="2417301" cy="61966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wój pionowy 1"/>
          <p:cNvSpPr/>
          <p:nvPr/>
        </p:nvSpPr>
        <p:spPr>
          <a:xfrm rot="21338265">
            <a:off x="147127" y="1288157"/>
            <a:ext cx="2092998" cy="2746277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4000" b="1" dirty="0">
                <a:solidFill>
                  <a:schemeClr val="tx1"/>
                </a:solidFill>
              </a:rPr>
              <a:t>§</a:t>
            </a:r>
            <a:endParaRPr lang="pl-PL" altLang="x-none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Karą za grzech jest śmierć.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(</a:t>
            </a:r>
            <a:r>
              <a:rPr lang="pl-PL" altLang="x-none" b="1" dirty="0" err="1">
                <a:solidFill>
                  <a:schemeClr val="tx1"/>
                </a:solidFill>
              </a:rPr>
              <a:t>Rz</a:t>
            </a:r>
            <a:r>
              <a:rPr lang="pl-PL" altLang="x-none" b="1" dirty="0">
                <a:solidFill>
                  <a:schemeClr val="tx1"/>
                </a:solidFill>
              </a:rPr>
              <a:t> 3:23)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32" name="pole tekstowe 59">
            <a:extLst>
              <a:ext uri="{FF2B5EF4-FFF2-40B4-BE49-F238E27FC236}">
                <a16:creationId xmlns:a16="http://schemas.microsoft.com/office/drawing/2014/main" id="{58A5A00B-ADAF-E54E-8301-FA6174AF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88" y="4787308"/>
            <a:ext cx="6188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A jeśli ktoś nie został znaleziony jako zapisany w księdze życia, został wrzucony </a:t>
            </a:r>
            <a:br>
              <a:rPr lang="pl-PL" sz="2400" i="1" dirty="0">
                <a:solidFill>
                  <a:srgbClr val="C00000"/>
                </a:solidFill>
              </a:rPr>
            </a:br>
            <a:r>
              <a:rPr lang="pl-PL" sz="2400" i="1" dirty="0">
                <a:solidFill>
                  <a:srgbClr val="C00000"/>
                </a:solidFill>
              </a:rPr>
              <a:t>do jeziora ognia.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(</a:t>
            </a:r>
            <a:r>
              <a:rPr lang="pl-PL" sz="2400" i="1" dirty="0" err="1">
                <a:solidFill>
                  <a:srgbClr val="C00000"/>
                </a:solidFill>
              </a:rPr>
              <a:t>Ap</a:t>
            </a:r>
            <a:r>
              <a:rPr lang="pl-PL" sz="2400" i="1" dirty="0">
                <a:solidFill>
                  <a:srgbClr val="C00000"/>
                </a:solidFill>
              </a:rPr>
              <a:t> 20:15)</a:t>
            </a:r>
            <a:endParaRPr lang="pl-PL" altLang="x-none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5694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03D54-0E9E-B443-B33B-7E96D36F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Coś o piekle wypada napisać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B776F9-FBD6-504E-B730-F03955428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 err="1"/>
              <a:t>Szeol</a:t>
            </a:r>
            <a:r>
              <a:rPr lang="pl-PL" dirty="0"/>
              <a:t>: Gen 37:35, 42:38, 44:29, 44:31</a:t>
            </a:r>
            <a:br>
              <a:rPr lang="pl-PL" dirty="0"/>
            </a:br>
            <a:r>
              <a:rPr lang="pl-PL" dirty="0"/>
              <a:t>hebr. </a:t>
            </a:r>
            <a:r>
              <a:rPr lang="pl-PL" dirty="0" err="1"/>
              <a:t>szeol</a:t>
            </a:r>
            <a:r>
              <a:rPr lang="pl-PL" dirty="0"/>
              <a:t> -&gt; gr. </a:t>
            </a:r>
            <a:r>
              <a:rPr lang="pl-PL" dirty="0" err="1"/>
              <a:t>sept</a:t>
            </a:r>
            <a:r>
              <a:rPr lang="pl-PL" dirty="0"/>
              <a:t>. hades</a:t>
            </a:r>
          </a:p>
          <a:p>
            <a:r>
              <a:rPr lang="pl-PL" dirty="0" err="1"/>
              <a:t>Hinnom</a:t>
            </a:r>
            <a:r>
              <a:rPr lang="pl-PL" dirty="0"/>
              <a:t>: Jr 19:6</a:t>
            </a:r>
            <a:br>
              <a:rPr lang="pl-PL" dirty="0"/>
            </a:br>
            <a:r>
              <a:rPr lang="pl-PL" dirty="0" err="1"/>
              <a:t>ihebr</a:t>
            </a:r>
            <a:r>
              <a:rPr lang="pl-PL" dirty="0"/>
              <a:t>. Ge </a:t>
            </a:r>
            <a:r>
              <a:rPr lang="pl-PL" dirty="0" err="1"/>
              <a:t>Hinnom</a:t>
            </a:r>
            <a:r>
              <a:rPr lang="pl-PL" dirty="0"/>
              <a:t> – Dolina </a:t>
            </a:r>
            <a:r>
              <a:rPr lang="pl-PL" dirty="0" err="1"/>
              <a:t>Hinnom</a:t>
            </a:r>
            <a:r>
              <a:rPr lang="pl-PL" dirty="0"/>
              <a:t> -&gt; gr. </a:t>
            </a:r>
            <a:r>
              <a:rPr lang="pl-PL" dirty="0" err="1"/>
              <a:t>sept</a:t>
            </a:r>
            <a:r>
              <a:rPr lang="pl-PL" dirty="0"/>
              <a:t>. Gehenna).</a:t>
            </a:r>
          </a:p>
          <a:p>
            <a:endParaRPr lang="pl-PL" dirty="0"/>
          </a:p>
          <a:p>
            <a:r>
              <a:rPr lang="pl-PL" dirty="0"/>
              <a:t>Hades: Mt 11:23 16:18. </a:t>
            </a:r>
            <a:r>
              <a:rPr lang="pl-PL" dirty="0" err="1"/>
              <a:t>Łk</a:t>
            </a:r>
            <a:r>
              <a:rPr lang="pl-PL" dirty="0"/>
              <a:t> 10:15. </a:t>
            </a:r>
            <a:r>
              <a:rPr lang="pl-PL" dirty="0" err="1"/>
              <a:t>Dz</a:t>
            </a:r>
            <a:r>
              <a:rPr lang="pl-PL" dirty="0"/>
              <a:t> 2:27,31. 1Kor 15:55. </a:t>
            </a:r>
            <a:r>
              <a:rPr lang="pl-PL" dirty="0" err="1"/>
              <a:t>Obj</a:t>
            </a:r>
            <a:r>
              <a:rPr lang="pl-PL" dirty="0"/>
              <a:t> 1:18, 6:8 20:13,14</a:t>
            </a:r>
          </a:p>
          <a:p>
            <a:pPr lvl="1"/>
            <a:r>
              <a:rPr lang="pl-PL" dirty="0" err="1"/>
              <a:t>Obj</a:t>
            </a:r>
            <a:r>
              <a:rPr lang="pl-PL" dirty="0"/>
              <a:t> 20:13 – Hades wydał umarłych, morze też</a:t>
            </a:r>
          </a:p>
          <a:p>
            <a:pPr lvl="1"/>
            <a:r>
              <a:rPr lang="pl-PL" dirty="0" err="1"/>
              <a:t>Obj</a:t>
            </a:r>
            <a:r>
              <a:rPr lang="pl-PL" dirty="0"/>
              <a:t> 20.14 – Hades został wrzucony do </a:t>
            </a:r>
          </a:p>
          <a:p>
            <a:r>
              <a:rPr lang="pl-PL" dirty="0"/>
              <a:t>Gehenna: Mt 5:22,29,30, 10:28, 18:9, 23:15,33. </a:t>
            </a:r>
            <a:r>
              <a:rPr lang="pl-PL" dirty="0" err="1"/>
              <a:t>Mk</a:t>
            </a:r>
            <a:r>
              <a:rPr lang="pl-PL" dirty="0"/>
              <a:t> 9:43,45,47, </a:t>
            </a:r>
            <a:r>
              <a:rPr lang="pl-PL" dirty="0" err="1"/>
              <a:t>Łk</a:t>
            </a:r>
            <a:r>
              <a:rPr lang="pl-PL" dirty="0"/>
              <a:t> 12:5, Jak 3:6.</a:t>
            </a:r>
          </a:p>
          <a:p>
            <a:endParaRPr lang="pl-PL" dirty="0"/>
          </a:p>
          <a:p>
            <a:r>
              <a:rPr lang="pl-PL" dirty="0"/>
              <a:t>Tartar </a:t>
            </a:r>
          </a:p>
          <a:p>
            <a:pPr lvl="1"/>
            <a:r>
              <a:rPr lang="pl-PL" dirty="0"/>
              <a:t>2P2:4 - Jeśli bowiem Bóg zwiastunów gdy zgrzeszyli nie oszczędził ale więzami mroku rzuciwszy do Tartaru wydał na sąd którzy są zachowani.</a:t>
            </a:r>
          </a:p>
          <a:p>
            <a:pPr lvl="1"/>
            <a:endParaRPr lang="pl-PL" dirty="0"/>
          </a:p>
          <a:p>
            <a:r>
              <a:rPr lang="pl-PL" dirty="0"/>
              <a:t> </a:t>
            </a:r>
            <a:r>
              <a:rPr lang="pl-PL" dirty="0" err="1"/>
              <a:t>Thanatos</a:t>
            </a:r>
            <a:r>
              <a:rPr lang="pl-PL" dirty="0"/>
              <a:t>? </a:t>
            </a:r>
            <a:r>
              <a:rPr lang="el-GR" dirty="0" err="1"/>
              <a:t>Θανατος</a:t>
            </a:r>
            <a:r>
              <a:rPr lang="pl-PL" dirty="0"/>
              <a:t> - </a:t>
            </a:r>
            <a:r>
              <a:rPr lang="pl-PL" dirty="0" err="1"/>
              <a:t>Obj</a:t>
            </a:r>
            <a:r>
              <a:rPr lang="pl-PL" dirty="0"/>
              <a:t> 20:14 – wydało umarłych a </a:t>
            </a:r>
            <a:r>
              <a:rPr lang="pl-PL" dirty="0" err="1"/>
              <a:t>poytem</a:t>
            </a:r>
            <a:r>
              <a:rPr lang="pl-PL" dirty="0"/>
              <a:t> wrzucone do jeziora ognia</a:t>
            </a:r>
          </a:p>
          <a:p>
            <a:r>
              <a:rPr lang="pl-PL" dirty="0"/>
              <a:t>Jezioro Ognia -</a:t>
            </a:r>
            <a:r>
              <a:rPr lang="el-GR" dirty="0"/>
              <a:t> την </a:t>
            </a:r>
            <a:r>
              <a:rPr lang="el-GR" dirty="0" err="1"/>
              <a:t>λιμνην</a:t>
            </a:r>
            <a:r>
              <a:rPr lang="el-GR" dirty="0"/>
              <a:t> του </a:t>
            </a:r>
            <a:r>
              <a:rPr lang="el-GR" dirty="0" err="1"/>
              <a:t>πυρος</a:t>
            </a:r>
            <a:endParaRPr lang="pl-PL" dirty="0"/>
          </a:p>
          <a:p>
            <a:pPr lvl="1"/>
            <a:r>
              <a:rPr lang="pl-PL" dirty="0" err="1"/>
              <a:t>Obj</a:t>
            </a:r>
            <a:r>
              <a:rPr lang="pl-PL" dirty="0"/>
              <a:t> 19: - tu wylądowała Bestia i fałszywy prorok</a:t>
            </a:r>
          </a:p>
          <a:p>
            <a:pPr lvl="1"/>
            <a:r>
              <a:rPr lang="pl-PL" dirty="0" err="1"/>
              <a:t>Obj</a:t>
            </a:r>
            <a:r>
              <a:rPr lang="pl-PL" dirty="0"/>
              <a:t> 20 – … i diabeł też</a:t>
            </a:r>
          </a:p>
          <a:p>
            <a:pPr lvl="1"/>
            <a:r>
              <a:rPr lang="pl-PL" dirty="0" err="1"/>
              <a:t>Obj</a:t>
            </a:r>
            <a:r>
              <a:rPr lang="pl-PL" dirty="0"/>
              <a:t> 20:14 – do niego </a:t>
            </a:r>
            <a:r>
              <a:rPr lang="pl-PL" dirty="0" err="1"/>
              <a:t>wrucono</a:t>
            </a:r>
            <a:r>
              <a:rPr lang="pl-PL" dirty="0"/>
              <a:t> śmierć i hades</a:t>
            </a:r>
            <a:endParaRPr lang="el-GR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D4373348-2DA7-0843-B3AE-D02BB79FF68C}"/>
              </a:ext>
            </a:extLst>
          </p:cNvPr>
          <p:cNvGrpSpPr/>
          <p:nvPr/>
        </p:nvGrpSpPr>
        <p:grpSpPr>
          <a:xfrm>
            <a:off x="10241146" y="5720308"/>
            <a:ext cx="1330325" cy="617537"/>
            <a:chOff x="8177214" y="4557714"/>
            <a:chExt cx="1330325" cy="617537"/>
          </a:xfrm>
        </p:grpSpPr>
        <p:sp>
          <p:nvSpPr>
            <p:cNvPr id="5" name="Schemat blokowy: łącznik 4">
              <a:extLst>
                <a:ext uri="{FF2B5EF4-FFF2-40B4-BE49-F238E27FC236}">
                  <a16:creationId xmlns:a16="http://schemas.microsoft.com/office/drawing/2014/main" id="{1515CEA5-2AEB-B543-86F1-7E9B6F7EDF8F}"/>
                </a:ext>
              </a:extLst>
            </p:cNvPr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" name="Wybuch  2 48">
              <a:extLst>
                <a:ext uri="{FF2B5EF4-FFF2-40B4-BE49-F238E27FC236}">
                  <a16:creationId xmlns:a16="http://schemas.microsoft.com/office/drawing/2014/main" id="{E3256DF6-F752-1A41-83B2-9EC6E7871C91}"/>
                </a:ext>
              </a:extLst>
            </p:cNvPr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7" name="Wybuch  2 52">
              <a:extLst>
                <a:ext uri="{FF2B5EF4-FFF2-40B4-BE49-F238E27FC236}">
                  <a16:creationId xmlns:a16="http://schemas.microsoft.com/office/drawing/2014/main" id="{7AACA5A5-74BC-134F-BBC6-754CBAB25E36}"/>
                </a:ext>
              </a:extLst>
            </p:cNvPr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8" name="Text Box 4">
            <a:extLst>
              <a:ext uri="{FF2B5EF4-FFF2-40B4-BE49-F238E27FC236}">
                <a16:creationId xmlns:a16="http://schemas.microsoft.com/office/drawing/2014/main" id="{A8E26353-B204-5248-88BE-66DED93F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070" y="632563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360174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1AF49E-AE79-B84C-8CE2-01DA3DEFA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A jaka jest Twoja nadzieja?</a:t>
            </a:r>
          </a:p>
          <a:p>
            <a:endParaRPr lang="pl-PL" i="1" dirty="0"/>
          </a:p>
          <a:p>
            <a:r>
              <a:rPr lang="pl-PL" sz="4000" i="1" dirty="0"/>
              <a:t>A co to jest nadzieja?</a:t>
            </a:r>
          </a:p>
        </p:txBody>
      </p:sp>
    </p:spTree>
    <p:extLst>
      <p:ext uri="{BB962C8B-B14F-4D97-AF65-F5344CB8AC3E}">
        <p14:creationId xmlns:p14="http://schemas.microsoft.com/office/powerpoint/2010/main" val="41823700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03D54-0E9E-B443-B33B-7E96D36F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Coś o piekle wypada napisać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B776F9-FBD6-504E-B730-F03955428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Szeol</a:t>
            </a:r>
            <a:r>
              <a:rPr lang="pl-PL" dirty="0"/>
              <a:t>, Hades – kraina umarłych.</a:t>
            </a:r>
          </a:p>
          <a:p>
            <a:r>
              <a:rPr lang="pl-PL" dirty="0"/>
              <a:t>Łono Abrahama – wygląda jak wyższa część </a:t>
            </a:r>
            <a:r>
              <a:rPr lang="pl-PL" dirty="0" err="1"/>
              <a:t>szeolu</a:t>
            </a:r>
            <a:r>
              <a:rPr lang="pl-PL" dirty="0"/>
              <a:t>, krainy umarłych.</a:t>
            </a:r>
          </a:p>
          <a:p>
            <a:r>
              <a:rPr lang="pl-PL" dirty="0"/>
              <a:t>Ge </a:t>
            </a:r>
            <a:r>
              <a:rPr lang="pl-PL" dirty="0" err="1"/>
              <a:t>Hinnom</a:t>
            </a:r>
            <a:r>
              <a:rPr lang="pl-PL" dirty="0"/>
              <a:t>, gr. </a:t>
            </a:r>
            <a:r>
              <a:rPr lang="pl-PL" dirty="0" err="1"/>
              <a:t>sept</a:t>
            </a:r>
            <a:r>
              <a:rPr lang="pl-PL" dirty="0"/>
              <a:t>. Gehenna – miejsce palenia śmieci</a:t>
            </a:r>
          </a:p>
          <a:p>
            <a:r>
              <a:rPr lang="pl-PL" dirty="0"/>
              <a:t>Jezioro ognia – wieczne i ostateczne rozwiązanie problemu buntu.</a:t>
            </a:r>
          </a:p>
          <a:p>
            <a:endParaRPr lang="pl-PL" dirty="0"/>
          </a:p>
          <a:p>
            <a:r>
              <a:rPr lang="pl-PL" dirty="0"/>
              <a:t>Tartar – jakieś więzienie, gdzieś głęboko.</a:t>
            </a:r>
          </a:p>
          <a:p>
            <a:pPr lvl="1"/>
            <a:r>
              <a:rPr lang="pl-PL" dirty="0"/>
              <a:t>Czy Jezus zstąpił do piekieł?</a:t>
            </a:r>
          </a:p>
          <a:p>
            <a:pPr lvl="1"/>
            <a:r>
              <a:rPr lang="pl-PL" dirty="0"/>
              <a:t>1P3:18-19 - Jezus zabity wprawdzie w ciele, lecz ożywiony w duchu, w którym (duchu) też poszedł i głosił duchom (</a:t>
            </a:r>
            <a:r>
              <a:rPr lang="el-GR" dirty="0" err="1"/>
              <a:t>πνευμασιν</a:t>
            </a:r>
            <a:r>
              <a:rPr lang="pl-PL" dirty="0"/>
              <a:t>) (będącym) w więzieniu (</a:t>
            </a:r>
            <a:r>
              <a:rPr lang="el-GR" dirty="0" err="1"/>
              <a:t>φυλακη</a:t>
            </a:r>
            <a:r>
              <a:rPr lang="pl-PL" dirty="0"/>
              <a:t>).</a:t>
            </a:r>
          </a:p>
          <a:p>
            <a:endParaRPr lang="pl-PL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D4373348-2DA7-0843-B3AE-D02BB79FF68C}"/>
              </a:ext>
            </a:extLst>
          </p:cNvPr>
          <p:cNvGrpSpPr/>
          <p:nvPr/>
        </p:nvGrpSpPr>
        <p:grpSpPr>
          <a:xfrm>
            <a:off x="10241146" y="5720308"/>
            <a:ext cx="1330325" cy="617537"/>
            <a:chOff x="8177214" y="4557714"/>
            <a:chExt cx="1330325" cy="617537"/>
          </a:xfrm>
        </p:grpSpPr>
        <p:sp>
          <p:nvSpPr>
            <p:cNvPr id="5" name="Schemat blokowy: łącznik 4">
              <a:extLst>
                <a:ext uri="{FF2B5EF4-FFF2-40B4-BE49-F238E27FC236}">
                  <a16:creationId xmlns:a16="http://schemas.microsoft.com/office/drawing/2014/main" id="{1515CEA5-2AEB-B543-86F1-7E9B6F7EDF8F}"/>
                </a:ext>
              </a:extLst>
            </p:cNvPr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" name="Wybuch  2 48">
              <a:extLst>
                <a:ext uri="{FF2B5EF4-FFF2-40B4-BE49-F238E27FC236}">
                  <a16:creationId xmlns:a16="http://schemas.microsoft.com/office/drawing/2014/main" id="{E3256DF6-F752-1A41-83B2-9EC6E7871C91}"/>
                </a:ext>
              </a:extLst>
            </p:cNvPr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7" name="Wybuch  2 52">
              <a:extLst>
                <a:ext uri="{FF2B5EF4-FFF2-40B4-BE49-F238E27FC236}">
                  <a16:creationId xmlns:a16="http://schemas.microsoft.com/office/drawing/2014/main" id="{7AACA5A5-74BC-134F-BBC6-754CBAB25E36}"/>
                </a:ext>
              </a:extLst>
            </p:cNvPr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8" name="Text Box 4">
            <a:extLst>
              <a:ext uri="{FF2B5EF4-FFF2-40B4-BE49-F238E27FC236}">
                <a16:creationId xmlns:a16="http://schemas.microsoft.com/office/drawing/2014/main" id="{A8E26353-B204-5248-88BE-66DED93F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070" y="632563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34057824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6D0051-58EB-1645-B40F-1E245A03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 i wezwanie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DCEF77-4370-A34A-BCEF-B88575E8E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9590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784"/>
          </a:xfrm>
        </p:spPr>
        <p:txBody>
          <a:bodyPr>
            <a:normAutofit fontScale="90000"/>
          </a:bodyPr>
          <a:lstStyle/>
          <a:p>
            <a:r>
              <a:rPr lang="pl-PL" altLang="pl-PL" dirty="0"/>
              <a:t>Podsumowanie i przypomnienie:</a:t>
            </a:r>
            <a:br>
              <a:rPr lang="pl-PL" altLang="pl-PL" dirty="0"/>
            </a:br>
            <a:r>
              <a:rPr lang="pl-PL" altLang="pl-PL" dirty="0"/>
              <a:t>Szeroka droga, która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735866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351673" y="3930649"/>
            <a:ext cx="54139" cy="22998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75350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Ciało Chrystusa (kościół)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5001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4">
                <a:lumMod val="60000"/>
                <a:lumOff val="40000"/>
              </a:schemeClr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240762" y="4525266"/>
            <a:ext cx="11937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Umiera zstępując do krainy umarłych (hebr. </a:t>
            </a:r>
            <a:r>
              <a:rPr lang="pl-PL" sz="2400" dirty="0" err="1"/>
              <a:t>szeol</a:t>
            </a:r>
            <a:r>
              <a:rPr lang="pl-PL" sz="24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zostaje wezwany na sąd.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staje przez Bogiem i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508207" y="344991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30697" y="389220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177482" y="4209852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102703" y="37061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252731" y="401541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973786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/>
          <a:lstStyle/>
          <a:p>
            <a:r>
              <a:rPr lang="pl-PL" dirty="0"/>
              <a:t>Ja nie chcę iść tą drogą!</a:t>
            </a:r>
          </a:p>
        </p:txBody>
      </p:sp>
    </p:spTree>
    <p:extLst>
      <p:ext uri="{BB962C8B-B14F-4D97-AF65-F5344CB8AC3E}">
        <p14:creationId xmlns:p14="http://schemas.microsoft.com/office/powerpoint/2010/main" val="3232162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7200" dirty="0"/>
              <a:t>Nie idźmy tą drogą!</a:t>
            </a:r>
          </a:p>
        </p:txBody>
      </p:sp>
    </p:spTree>
    <p:extLst>
      <p:ext uri="{BB962C8B-B14F-4D97-AF65-F5344CB8AC3E}">
        <p14:creationId xmlns:p14="http://schemas.microsoft.com/office/powerpoint/2010/main" val="5897367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3" y="306157"/>
            <a:ext cx="6853990" cy="629174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2FC3F44-6F0E-1C4B-B9E5-B21DF7C7BBBD}"/>
              </a:ext>
            </a:extLst>
          </p:cNvPr>
          <p:cNvSpPr txBox="1"/>
          <p:nvPr/>
        </p:nvSpPr>
        <p:spPr>
          <a:xfrm>
            <a:off x="7772400" y="3452031"/>
            <a:ext cx="387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Gdyż ciasna jest brama i wąska droga, która prowadzi do życia, a mało jest takich, którzy ją znajdują.</a:t>
            </a:r>
          </a:p>
          <a:p>
            <a:pPr algn="r"/>
            <a:r>
              <a:rPr lang="pl-PL" dirty="0"/>
              <a:t>(Mt 7:14)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59C8BEB-A1EE-3246-8AF9-ABF3DA7108B5}"/>
              </a:ext>
            </a:extLst>
          </p:cNvPr>
          <p:cNvSpPr txBox="1"/>
          <p:nvPr/>
        </p:nvSpPr>
        <p:spPr>
          <a:xfrm>
            <a:off x="7772400" y="734231"/>
            <a:ext cx="387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Końcem życia w niewoli grzechu jest śmierć.</a:t>
            </a:r>
          </a:p>
          <a:p>
            <a:pPr algn="r"/>
            <a:r>
              <a:rPr lang="pl-PL" dirty="0"/>
              <a:t>(</a:t>
            </a:r>
            <a:r>
              <a:rPr lang="pl-PL" dirty="0" err="1"/>
              <a:t>Rz</a:t>
            </a:r>
            <a:r>
              <a:rPr lang="pl-PL" dirty="0"/>
              <a:t> 6:20n par.)</a:t>
            </a:r>
          </a:p>
        </p:txBody>
      </p:sp>
    </p:spTree>
    <p:extLst>
      <p:ext uri="{BB962C8B-B14F-4D97-AF65-F5344CB8AC3E}">
        <p14:creationId xmlns:p14="http://schemas.microsoft.com/office/powerpoint/2010/main" val="17826427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Czy jest możliwy wybór drogi?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482977" y="3244334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</p:spTree>
    <p:extLst>
      <p:ext uri="{BB962C8B-B14F-4D97-AF65-F5344CB8AC3E}">
        <p14:creationId xmlns:p14="http://schemas.microsoft.com/office/powerpoint/2010/main" val="18365046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965257-7A8E-DF4D-93F9-F72737F76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Dyskusja</a:t>
            </a:r>
            <a:br>
              <a:rPr lang="pl-PL" dirty="0"/>
            </a:br>
            <a:r>
              <a:rPr lang="pl-PL" dirty="0"/>
              <a:t>Celem życia jest życie! Nadzieja uczniów Jezusa.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36BB66-218A-1542-A1FB-E904A1DA39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5767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ABBF6A0-5D5D-AE44-8EB7-81277280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Dysksuja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C8E2C91-167E-AA46-A3B0-479ACF9A6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Co jest celem życia?</a:t>
            </a:r>
          </a:p>
          <a:p>
            <a:pPr lvl="1"/>
            <a:r>
              <a:rPr lang="pl-PL" dirty="0"/>
              <a:t>R: Dążenie do Boga (Życie z Bogiem).</a:t>
            </a:r>
          </a:p>
          <a:p>
            <a:pPr lvl="1"/>
            <a:r>
              <a:rPr lang="pl-PL" dirty="0"/>
              <a:t>PP: Słuchać i wykonywać wolę Bożą.</a:t>
            </a:r>
          </a:p>
          <a:p>
            <a:pPr lvl="2"/>
            <a:r>
              <a:rPr lang="pl-PL" dirty="0"/>
              <a:t>Bóg określił cel życia (Gen 1:28; Gen 2</a:t>
            </a:r>
          </a:p>
          <a:p>
            <a:pPr lvl="3"/>
            <a:r>
              <a:rPr lang="pl-PL" dirty="0"/>
              <a:t>Rozradzajcie się, - PP – miej dzieci (NŚ: bądźcie płodni)</a:t>
            </a:r>
          </a:p>
          <a:p>
            <a:pPr lvl="3"/>
            <a:r>
              <a:rPr lang="pl-PL" dirty="0"/>
              <a:t>Rozmnażajcie się – PP – miej wnuki (NŚ rozmnażajcie)</a:t>
            </a:r>
          </a:p>
          <a:p>
            <a:pPr lvl="3"/>
            <a:r>
              <a:rPr lang="pl-PL" dirty="0"/>
              <a:t>Napełniajcie ziemię</a:t>
            </a:r>
          </a:p>
          <a:p>
            <a:pPr lvl="3"/>
            <a:r>
              <a:rPr lang="pl-PL" dirty="0"/>
              <a:t>Czyńcie ziemię poddaną, panujcie nad stworzeniami – ale nie nad ludźmi</a:t>
            </a:r>
          </a:p>
          <a:p>
            <a:pPr lvl="3"/>
            <a:r>
              <a:rPr lang="pl-PL" dirty="0"/>
              <a:t>Jedzcie owoce</a:t>
            </a:r>
          </a:p>
          <a:p>
            <a:pPr lvl="3"/>
            <a:r>
              <a:rPr lang="pl-PL" dirty="0"/>
              <a:t>Bądźcie na podobieństwo Boga, upodabniajcie się do Boga</a:t>
            </a:r>
          </a:p>
          <a:p>
            <a:pPr lvl="3"/>
            <a:r>
              <a:rPr lang="pl-PL" dirty="0"/>
              <a:t>.19 – nazywaj zwierzaki, które Bóg stworzył</a:t>
            </a:r>
          </a:p>
          <a:p>
            <a:pPr lvl="3"/>
            <a:r>
              <a:rPr lang="pl-PL" dirty="0"/>
              <a:t>2:24 małżeństwo – opuść dom rodziców i złącz się i </a:t>
            </a:r>
            <a:r>
              <a:rPr lang="pl-PL" dirty="0" err="1"/>
              <a:t>ślubnij</a:t>
            </a:r>
            <a:r>
              <a:rPr lang="pl-PL" dirty="0"/>
              <a:t> (hajtnij) się</a:t>
            </a:r>
          </a:p>
          <a:p>
            <a:pPr lvl="3"/>
            <a:r>
              <a:rPr lang="pl-PL" dirty="0"/>
              <a:t>2:15 uprawiaj ogród, </a:t>
            </a:r>
          </a:p>
          <a:p>
            <a:pPr lvl="3"/>
            <a:r>
              <a:rPr lang="pl-PL" dirty="0"/>
              <a:t>strzeż ogrodu, (ŃS: dbaj o ogród)</a:t>
            </a:r>
          </a:p>
          <a:p>
            <a:pPr lvl="3"/>
            <a:endParaRPr lang="pl-PL" dirty="0"/>
          </a:p>
          <a:p>
            <a:pPr lvl="1"/>
            <a:r>
              <a:rPr lang="pl-PL" dirty="0"/>
              <a:t>E: 1P1:9 - Cel wiary (a nie życia): zbawienie dusz</a:t>
            </a:r>
          </a:p>
        </p:txBody>
      </p:sp>
    </p:spTree>
    <p:extLst>
      <p:ext uri="{BB962C8B-B14F-4D97-AF65-F5344CB8AC3E}">
        <p14:creationId xmlns:p14="http://schemas.microsoft.com/office/powerpoint/2010/main" val="29438746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Pytania: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266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CDF6E1-9228-8742-9B18-3F7D8EB2D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 #1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A4AEDB-7014-3C49-B703-3A055E58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Wstęp: cel zajęć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Pojęcia: czas, historia, wieczność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Pojęcia: dobro, życie, nadzieja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Zasada </a:t>
            </a:r>
            <a:r>
              <a:rPr lang="pl-PL" dirty="0" err="1"/>
              <a:t>przyczynowo-skutkowa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Historia a </a:t>
            </a:r>
            <a:r>
              <a:rPr lang="pl-PL" dirty="0" err="1"/>
              <a:t>metahistoria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Dyskusja nad celem życia.</a:t>
            </a:r>
          </a:p>
        </p:txBody>
      </p:sp>
    </p:spTree>
    <p:extLst>
      <p:ext uri="{BB962C8B-B14F-4D97-AF65-F5344CB8AC3E}">
        <p14:creationId xmlns:p14="http://schemas.microsoft.com/office/powerpoint/2010/main" val="10655478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Zajęcia #3</a:t>
            </a:r>
            <a:br>
              <a:rPr lang="pl-PL" dirty="0"/>
            </a:br>
            <a:r>
              <a:rPr lang="pl-PL" dirty="0"/>
              <a:t>Wąska ścieżka, która prowadzi do życia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>
          <a:xfrm>
            <a:off x="5298831" y="4589463"/>
            <a:ext cx="6048619" cy="150018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l-PL" i="1" dirty="0"/>
              <a:t>Ręczę i zapewniam, kto słucha mego Słowa </a:t>
            </a:r>
            <a:br>
              <a:rPr lang="pl-PL" i="1" dirty="0"/>
            </a:br>
            <a:r>
              <a:rPr lang="pl-PL" i="1" dirty="0"/>
              <a:t>	i wierzy Temu, który Mnie posłał, </a:t>
            </a:r>
            <a:br>
              <a:rPr lang="pl-PL" i="1" dirty="0"/>
            </a:br>
            <a:r>
              <a:rPr lang="pl-PL" i="1" dirty="0"/>
              <a:t>ma życie wieczne </a:t>
            </a:r>
            <a:br>
              <a:rPr lang="pl-PL" i="1" dirty="0"/>
            </a:br>
            <a:r>
              <a:rPr lang="pl-PL" i="1" dirty="0"/>
              <a:t>	i nie czeka go sąd, </a:t>
            </a:r>
            <a:br>
              <a:rPr lang="pl-PL" i="1" dirty="0"/>
            </a:br>
            <a:r>
              <a:rPr lang="pl-PL" i="1" dirty="0"/>
              <a:t>		ale przeszedł ze śmierci do życia.</a:t>
            </a:r>
          </a:p>
          <a:p>
            <a:pPr algn="l"/>
            <a:r>
              <a:rPr lang="pl-PL" sz="1800" dirty="0"/>
              <a:t>					</a:t>
            </a:r>
            <a:r>
              <a:rPr lang="pl-PL" sz="1800" i="1" dirty="0"/>
              <a:t>(</a:t>
            </a:r>
            <a:r>
              <a:rPr lang="de-DE" sz="1800" i="1" dirty="0"/>
              <a:t>J 5:24 </a:t>
            </a:r>
            <a:r>
              <a:rPr lang="de-DE" sz="1800" i="1" dirty="0" err="1"/>
              <a:t>eib</a:t>
            </a:r>
            <a:r>
              <a:rPr lang="de-DE" sz="1800" i="1" dirty="0"/>
              <a:t>)</a:t>
            </a:r>
            <a:endParaRPr lang="pl-PL" sz="1800" i="1" dirty="0"/>
          </a:p>
        </p:txBody>
      </p:sp>
    </p:spTree>
    <p:extLst>
      <p:ext uri="{BB962C8B-B14F-4D97-AF65-F5344CB8AC3E}">
        <p14:creationId xmlns:p14="http://schemas.microsoft.com/office/powerpoint/2010/main" val="12786079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DF369D-69CC-3F4C-9E10-7CA835AD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Powtórka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F28A27-315E-D045-B830-98738FBF01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trzałka kolista 3">
            <a:extLst>
              <a:ext uri="{FF2B5EF4-FFF2-40B4-BE49-F238E27FC236}">
                <a16:creationId xmlns:a16="http://schemas.microsoft.com/office/drawing/2014/main" id="{10500F51-6557-DE49-8307-8FC754BBDF15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9E81C4A-A8C8-5347-8FA2-A3EA7494B5AE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3753658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dirty="0"/>
              <a:t>Zasada przyczynowo skutkowa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5" name="Strzałka kolista 14">
            <a:extLst>
              <a:ext uri="{FF2B5EF4-FFF2-40B4-BE49-F238E27FC236}">
                <a16:creationId xmlns:a16="http://schemas.microsoft.com/office/drawing/2014/main" id="{6AF8DB1A-7A93-F94D-A599-98755B8AB02F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FE00E8F-4A0E-A548-B7CC-B3E642C4EA01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39747210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2A152-B26A-6046-A8C9-A8C7941F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człowiek sieje, to i żąć będzie.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E18B2D-2828-ED41-93B0-F725888BE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713047"/>
          </a:xfrm>
        </p:spPr>
        <p:txBody>
          <a:bodyPr/>
          <a:lstStyle/>
          <a:p>
            <a:r>
              <a:rPr lang="pl-PL" i="0" dirty="0"/>
              <a:t>Nie łudźcie się:</a:t>
            </a:r>
            <a:r>
              <a:rPr lang="pl-PL" i="0" baseline="30000" dirty="0"/>
              <a:t> </a:t>
            </a:r>
            <a:r>
              <a:rPr lang="pl-PL" i="0" dirty="0"/>
              <a:t>Bóg nie pozwoli z siebie szydzić. </a:t>
            </a:r>
          </a:p>
          <a:p>
            <a:r>
              <a:rPr lang="pl-PL" i="0" dirty="0"/>
              <a:t>A co człowiek sieje, to i żąć będzie: kto sieje w ciele swoim, jako plon ciała zbierze zagładę, kto sieje w duchu, jako plon ducha zbierze życie wieczne.</a:t>
            </a:r>
            <a:r>
              <a:rPr lang="pl-PL" i="0" baseline="30000" dirty="0"/>
              <a:t>  </a:t>
            </a:r>
          </a:p>
          <a:p>
            <a:pPr algn="r"/>
            <a:r>
              <a:rPr lang="pl-PL" sz="2000" i="0" dirty="0"/>
              <a:t>(Gal 6:7n)</a:t>
            </a:r>
            <a:endParaRPr lang="pl-PL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F32C159-4898-7947-9588-8E6B868223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3106" y="3737197"/>
            <a:ext cx="3806052" cy="3059182"/>
          </a:xfrm>
          <a:prstGeom prst="rect">
            <a:avLst/>
          </a:prstGeom>
        </p:spPr>
      </p:pic>
      <p:sp>
        <p:nvSpPr>
          <p:cNvPr id="5" name="Strzałka kolista 4">
            <a:extLst>
              <a:ext uri="{FF2B5EF4-FFF2-40B4-BE49-F238E27FC236}">
                <a16:creationId xmlns:a16="http://schemas.microsoft.com/office/drawing/2014/main" id="{96846FE9-53B6-8947-9627-DCF226974FAC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12177B3-49D7-CC4F-A572-19A61046285F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10338875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Dwie drogi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  <p:sp>
        <p:nvSpPr>
          <p:cNvPr id="70" name="Strzałka kolista 69">
            <a:extLst>
              <a:ext uri="{FF2B5EF4-FFF2-40B4-BE49-F238E27FC236}">
                <a16:creationId xmlns:a16="http://schemas.microsoft.com/office/drawing/2014/main" id="{B37B0DB4-E9C2-4041-8388-0FA975D24063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CC21FB5B-0653-CF47-A319-4BDDDFAE835E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2367240568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3" y="306157"/>
            <a:ext cx="6853990" cy="629174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2FC3F44-6F0E-1C4B-B9E5-B21DF7C7BBBD}"/>
              </a:ext>
            </a:extLst>
          </p:cNvPr>
          <p:cNvSpPr txBox="1"/>
          <p:nvPr/>
        </p:nvSpPr>
        <p:spPr>
          <a:xfrm>
            <a:off x="7772400" y="4490010"/>
            <a:ext cx="3873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Gdyż ciasna jest brama i wąska droga, która prowadzi do życia, a mało jest takich, którzy ją znajdują.</a:t>
            </a:r>
          </a:p>
          <a:p>
            <a:pPr algn="r"/>
            <a:r>
              <a:rPr lang="pl-PL" sz="2400" dirty="0"/>
              <a:t>(Mt 7:14)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59C8BEB-A1EE-3246-8AF9-ABF3DA7108B5}"/>
              </a:ext>
            </a:extLst>
          </p:cNvPr>
          <p:cNvSpPr txBox="1"/>
          <p:nvPr/>
        </p:nvSpPr>
        <p:spPr>
          <a:xfrm>
            <a:off x="7772400" y="1772210"/>
            <a:ext cx="387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Końcem życia w niewoli grzechu jest śmierć.</a:t>
            </a:r>
          </a:p>
          <a:p>
            <a:pPr algn="r"/>
            <a:r>
              <a:rPr lang="pl-PL" sz="2400" dirty="0"/>
              <a:t>(</a:t>
            </a:r>
            <a:r>
              <a:rPr lang="pl-PL" sz="2400" dirty="0" err="1"/>
              <a:t>Rz</a:t>
            </a:r>
            <a:r>
              <a:rPr lang="pl-PL" sz="2400" dirty="0"/>
              <a:t> 6:20n par.)</a:t>
            </a:r>
          </a:p>
        </p:txBody>
      </p:sp>
      <p:sp>
        <p:nvSpPr>
          <p:cNvPr id="6" name="Strzałka kolista 5">
            <a:extLst>
              <a:ext uri="{FF2B5EF4-FFF2-40B4-BE49-F238E27FC236}">
                <a16:creationId xmlns:a16="http://schemas.microsoft.com/office/drawing/2014/main" id="{B9C4183A-8D9F-CB41-A2BD-FF1A4FF8B039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566E12D-5DB6-9340-A89C-36D5AB66AA2F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26657804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Kluczowy jest wybór drogi?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482977" y="3244334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  <p:sp>
        <p:nvSpPr>
          <p:cNvPr id="7" name="Strzałka kolista 6">
            <a:extLst>
              <a:ext uri="{FF2B5EF4-FFF2-40B4-BE49-F238E27FC236}">
                <a16:creationId xmlns:a16="http://schemas.microsoft.com/office/drawing/2014/main" id="{56927EF9-6820-384A-A832-FD4F1125652D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D9469C1-FBD3-EC47-91C8-8E87AF0951E5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32655677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D2437F-3A9B-E04B-8023-D79788800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 w tej części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2BAA5F-B7EF-E24B-A359-1C558C1E4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Wydarzenia w życiu ucznia Jezusa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Eschatologia biblijna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Akcent 1 – Nowe Narodzenie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Akcent 2 – Rozliczenie sług z powierzonych zadań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Wnioski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782337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Raczej umrę</a:t>
            </a:r>
          </a:p>
          <a:p>
            <a:pPr marL="0" indent="0">
              <a:buNone/>
            </a:pPr>
            <a:r>
              <a:rPr lang="pl-PL" dirty="0"/>
              <a:t>#2. Zmartwychwstanę w nowym ciele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Zdam sprawę przed Trybunałem Chrystusa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#4. Jako społeczność świętych będę n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Weselu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Baranka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#5.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Wraz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Jezusem przyjdziemy na ziemię</a:t>
            </a: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#6.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Czeka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królowanie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kapłanienie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Królestwie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Mesjasza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#7.</a:t>
            </a:r>
            <a:r>
              <a:rPr lang="pl-PL" sz="28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Zobaczę jak ziemi przemija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ojawia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się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dirty="0" err="1"/>
              <a:t>Niebo</a:t>
            </a:r>
            <a:r>
              <a:rPr lang="cs-CZ" dirty="0"/>
              <a:t> i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Ziemia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641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Gen3:19, </a:t>
            </a:r>
            <a:r>
              <a:rPr lang="pl-PL" dirty="0" err="1"/>
              <a:t>Łk</a:t>
            </a:r>
            <a:r>
              <a:rPr lang="pl-PL" dirty="0"/>
              <a:t> 16:19, Hi 17:11-19, </a:t>
            </a:r>
            <a:r>
              <a:rPr lang="pl-PL" dirty="0" err="1"/>
              <a:t>Heb</a:t>
            </a:r>
            <a:r>
              <a:rPr lang="pl-PL" dirty="0"/>
              <a:t> 9:27, 1Tes4:15, Dn12:2</a:t>
            </a:r>
          </a:p>
          <a:p>
            <a:pPr marL="0" indent="0">
              <a:buNone/>
            </a:pPr>
            <a:r>
              <a:rPr lang="pl-PL" dirty="0"/>
              <a:t>#2. </a:t>
            </a:r>
            <a:r>
              <a:rPr lang="it-IT" dirty="0"/>
              <a:t>1Tes4:13, 1Kor15:51, Fil 3:20</a:t>
            </a:r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dirty="0" err="1"/>
              <a:t>Rz</a:t>
            </a:r>
            <a:r>
              <a:rPr lang="pl-PL" dirty="0"/>
              <a:t> 14:10, 12, </a:t>
            </a:r>
            <a:r>
              <a:rPr lang="pl-PL" dirty="0" err="1"/>
              <a:t>Łk</a:t>
            </a:r>
            <a:r>
              <a:rPr lang="pl-PL" dirty="0"/>
              <a:t> 19:12, Mt 25:14, 2Kor5:10, 1Kor3:8</a:t>
            </a:r>
          </a:p>
          <a:p>
            <a:pPr marL="0" indent="0">
              <a:buNone/>
            </a:pPr>
            <a:r>
              <a:rPr lang="pl-PL" dirty="0"/>
              <a:t>#4. </a:t>
            </a:r>
            <a:r>
              <a:rPr lang="cs-CZ" dirty="0"/>
              <a:t>Ap19:1,7,9, </a:t>
            </a:r>
            <a:r>
              <a:rPr lang="cs-CZ" dirty="0" err="1"/>
              <a:t>Mt</a:t>
            </a:r>
            <a:r>
              <a:rPr lang="cs-CZ" dirty="0"/>
              <a:t> 25:1, J14:1-3</a:t>
            </a:r>
          </a:p>
          <a:p>
            <a:pPr marL="0" indent="0">
              <a:buNone/>
            </a:pPr>
            <a:r>
              <a:rPr lang="cs-CZ" dirty="0"/>
              <a:t>#5. </a:t>
            </a:r>
            <a:r>
              <a:rPr lang="fi-FI" dirty="0" err="1"/>
              <a:t>Jud</a:t>
            </a:r>
            <a:r>
              <a:rPr lang="fi-FI" dirty="0"/>
              <a:t> 14, Ap19:1, 14 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#6. </a:t>
            </a:r>
            <a:r>
              <a:rPr lang="pl-PL" dirty="0"/>
              <a:t>Ap20:6, Łk19:12</a:t>
            </a:r>
          </a:p>
          <a:p>
            <a:pPr marL="0" indent="0">
              <a:buNone/>
            </a:pPr>
            <a:r>
              <a:rPr lang="pl-PL" dirty="0"/>
              <a:t>#7. </a:t>
            </a:r>
            <a:r>
              <a:rPr lang="cs-CZ" dirty="0"/>
              <a:t>Ap20:7, 11, Ap21:1-5, 1Kor 2:9b-10a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227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dirty="0"/>
              <a:t>Ja w czasie, </a:t>
            </a:r>
            <a:br>
              <a:rPr lang="pl-PL" dirty="0"/>
            </a:br>
            <a:r>
              <a:rPr lang="pl-PL" dirty="0"/>
              <a:t>		czyli </a:t>
            </a:r>
            <a:r>
              <a:rPr lang="pl-PL"/>
              <a:t>moje spotkanie z </a:t>
            </a:r>
            <a:r>
              <a:rPr lang="pl-PL" dirty="0"/>
              <a:t>czasem (gr. </a:t>
            </a:r>
            <a:r>
              <a:rPr lang="el-GR" dirty="0"/>
              <a:t>χρόνος</a:t>
            </a:r>
            <a:r>
              <a:rPr lang="pl-PL" dirty="0"/>
              <a:t>)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0454" y="2513339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4974" y="2126315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przeszłość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28461" y="2197599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28461" y="2513339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4460787" y="4166229"/>
            <a:ext cx="744104" cy="1208960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01168" y="2126315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przyszłość</a:t>
            </a:r>
          </a:p>
        </p:txBody>
      </p:sp>
      <p:sp>
        <p:nvSpPr>
          <p:cNvPr id="20" name="Romb 19"/>
          <p:cNvSpPr/>
          <p:nvPr/>
        </p:nvSpPr>
        <p:spPr bwMode="auto">
          <a:xfrm>
            <a:off x="5170186" y="3090095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094572" y="5892794"/>
            <a:ext cx="6697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Dziś, teraz, już, właśnie,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23" name="pole tekstowe 59"/>
          <p:cNvSpPr txBox="1">
            <a:spLocks noChangeArrowheads="1"/>
          </p:cNvSpPr>
          <p:nvPr/>
        </p:nvSpPr>
        <p:spPr bwMode="auto">
          <a:xfrm>
            <a:off x="536352" y="4456112"/>
            <a:ext cx="35908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/>
              <a:t>Wczoraj, kiedyś, rok temu, dawno, było minęło, </a:t>
            </a:r>
            <a:r>
              <a:rPr lang="mr-IN" altLang="x-none" sz="2000" i="1" dirty="0"/>
              <a:t>…</a:t>
            </a:r>
            <a:endParaRPr lang="pl-PL" altLang="x-none" sz="2000" i="1" dirty="0"/>
          </a:p>
        </p:txBody>
      </p:sp>
      <p:sp>
        <p:nvSpPr>
          <p:cNvPr id="24" name="pole tekstowe 59"/>
          <p:cNvSpPr txBox="1">
            <a:spLocks noChangeArrowheads="1"/>
          </p:cNvSpPr>
          <p:nvPr/>
        </p:nvSpPr>
        <p:spPr bwMode="auto">
          <a:xfrm>
            <a:off x="5867693" y="4506145"/>
            <a:ext cx="51792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/>
              <a:t>Jutro, za rok, w przyszły wtorek, kiedyś, mam nadzieję, zobaczymy, </a:t>
            </a:r>
            <a:r>
              <a:rPr lang="mr-IN" altLang="x-none" sz="2000" i="1" dirty="0"/>
              <a:t>…</a:t>
            </a:r>
            <a:endParaRPr lang="pl-PL" altLang="x-none" sz="2000" i="1" dirty="0"/>
          </a:p>
        </p:txBody>
      </p:sp>
    </p:spTree>
    <p:extLst>
      <p:ext uri="{BB962C8B-B14F-4D97-AF65-F5344CB8AC3E}">
        <p14:creationId xmlns:p14="http://schemas.microsoft.com/office/powerpoint/2010/main" val="14268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9" grpId="0"/>
      <p:bldP spid="20" grpId="0" animBg="1"/>
      <p:bldP spid="22" grpId="0"/>
      <p:bldP spid="23" grpId="0"/>
      <p:bldP spid="2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Przypomnienie:</a:t>
            </a:r>
            <a:br>
              <a:rPr lang="pl-PL" altLang="pl-PL" dirty="0"/>
            </a:br>
            <a:r>
              <a:rPr lang="pl-PL" altLang="pl-PL" dirty="0"/>
              <a:t>Szeroka droga, która prowadzi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412339" y="4785771"/>
            <a:ext cx="11001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Umiera zstępując do krainy umarłych (hebr. </a:t>
            </a:r>
            <a:r>
              <a:rPr lang="pl-PL" sz="2000" dirty="0" err="1"/>
              <a:t>szeol</a:t>
            </a:r>
            <a:r>
              <a:rPr lang="pl-PL" sz="20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Zmartwychwstały staje przez Wielkim Białym Tronem gdzie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773011953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02AEC8-2AEB-D041-A310-97B216B6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#0</a:t>
            </a:r>
            <a:br>
              <a:rPr lang="pl-PL" dirty="0"/>
            </a:br>
            <a:r>
              <a:rPr lang="pl-PL" dirty="0"/>
              <a:t>Wybór wąskiej ścieżki –</a:t>
            </a:r>
            <a:br>
              <a:rPr lang="pl-PL" dirty="0"/>
            </a:br>
            <a:r>
              <a:rPr lang="pl-PL" sz="2800" b="0" dirty="0"/>
              <a:t>(opamiętanie, nawrócenie, nowe narodzenie)</a:t>
            </a:r>
            <a:endParaRPr lang="pl-PL" b="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6A477A-F7B1-594B-93C1-AC5430192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48FF677-AD6E-7D4E-9E56-41F2A05DD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9" y="5103188"/>
            <a:ext cx="1552036" cy="15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1739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#0. Wąska ścieżka prowadzi poprzez nowe narodzenie</a:t>
            </a:r>
            <a:br>
              <a:rPr lang="pl-PL" altLang="pl-PL" dirty="0"/>
            </a:b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482977" y="3244334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</p:spTree>
    <p:extLst>
      <p:ext uri="{BB962C8B-B14F-4D97-AF65-F5344CB8AC3E}">
        <p14:creationId xmlns:p14="http://schemas.microsoft.com/office/powerpoint/2010/main" val="2832378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3240505" y="6082056"/>
            <a:ext cx="72189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Usłyszawszy </a:t>
            </a:r>
            <a:r>
              <a:rPr lang="pl-PL" altLang="x-none" sz="2000" b="1" dirty="0">
                <a:solidFill>
                  <a:srgbClr val="FF0000"/>
                </a:solidFill>
              </a:rPr>
              <a:t>uwierzyliśmy</a:t>
            </a:r>
            <a:r>
              <a:rPr lang="pl-PL" altLang="x-none" sz="2000" dirty="0">
                <a:solidFill>
                  <a:srgbClr val="FF0000"/>
                </a:solidFill>
              </a:rPr>
              <a:t> a Bóg zapieczętował obiecanym Duchem Świętym. (Ef1:13)</a:t>
            </a:r>
          </a:p>
        </p:txBody>
      </p:sp>
      <p:cxnSp>
        <p:nvCxnSpPr>
          <p:cNvPr id="34" name="Łącznik prosty ze strzałką 33"/>
          <p:cNvCxnSpPr/>
          <p:nvPr/>
        </p:nvCxnSpPr>
        <p:spPr>
          <a:xfrm flipH="1" flipV="1">
            <a:off x="4341674" y="4100059"/>
            <a:ext cx="921688" cy="154676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a 35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37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39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0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1" name="pole tekstowe 59"/>
          <p:cNvSpPr txBox="1">
            <a:spLocks noChangeArrowheads="1"/>
          </p:cNvSpPr>
          <p:nvPr/>
        </p:nvSpPr>
        <p:spPr bwMode="auto">
          <a:xfrm>
            <a:off x="5872163" y="5510390"/>
            <a:ext cx="60046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Nas umarłych na wskutek grzechu Bóg ożywił </a:t>
            </a:r>
            <a:r>
              <a:rPr lang="mr-IN" altLang="x-none" sz="2000" dirty="0">
                <a:solidFill>
                  <a:srgbClr val="FF0000"/>
                </a:solidFill>
              </a:rPr>
              <a:t>…</a:t>
            </a:r>
            <a:endParaRPr lang="pl-PL" altLang="x-none" sz="2000" dirty="0">
              <a:solidFill>
                <a:srgbClr val="FF0000"/>
              </a:solidFill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(Ef 2:1n)</a:t>
            </a: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rot="5400000" flipV="1">
            <a:off x="3781558" y="3355488"/>
            <a:ext cx="753450" cy="0"/>
          </a:xfrm>
          <a:prstGeom prst="line">
            <a:avLst/>
          </a:prstGeom>
          <a:noFill/>
          <a:ln w="76200" cap="rnd">
            <a:solidFill>
              <a:srgbClr val="FFF71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rgbClr val="FFF71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45" name="Grupa 44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167163" y="4758617"/>
            <a:ext cx="43887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Pan Jezus powiedział:</a:t>
            </a:r>
            <a:br>
              <a:rPr lang="pl-PL" altLang="x-none" sz="2000" dirty="0">
                <a:solidFill>
                  <a:srgbClr val="FF0000"/>
                </a:solidFill>
              </a:rPr>
            </a:br>
            <a:r>
              <a:rPr lang="pl-PL" altLang="x-none" sz="2000" dirty="0">
                <a:solidFill>
                  <a:srgbClr val="FF0000"/>
                </a:solidFill>
              </a:rPr>
              <a:t>Nikodemie, aby zobaczyć Królestwo Boże musisz się na nowo narodzić.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(J3:3)</a:t>
            </a:r>
          </a:p>
        </p:txBody>
      </p:sp>
    </p:spTree>
    <p:extLst>
      <p:ext uri="{BB962C8B-B14F-4D97-AF65-F5344CB8AC3E}">
        <p14:creationId xmlns:p14="http://schemas.microsoft.com/office/powerpoint/2010/main" val="528808299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Prolog Ewangelii Jana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AF1B0B1-7116-0B41-AFA3-82627B6A5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4173974"/>
          </a:xfrm>
        </p:spPr>
        <p:txBody>
          <a:bodyPr>
            <a:normAutofit/>
          </a:bodyPr>
          <a:lstStyle/>
          <a:p>
            <a:r>
              <a:rPr lang="pl-PL" sz="3200" b="1" baseline="30000" dirty="0">
                <a:latin typeface="+mn-lt"/>
              </a:rPr>
              <a:t>(10) </a:t>
            </a:r>
            <a:r>
              <a:rPr lang="pl-PL" sz="3200" dirty="0">
                <a:latin typeface="+mn-lt"/>
              </a:rPr>
              <a:t>Na świecie było [Słowo], a świat stał się przez Nie, lecz świat Go nie poznał.</a:t>
            </a:r>
            <a:r>
              <a:rPr lang="pl-PL" sz="3200" b="1" baseline="30000" dirty="0">
                <a:latin typeface="+mn-lt"/>
              </a:rPr>
              <a:t> (11) </a:t>
            </a:r>
            <a:r>
              <a:rPr lang="pl-PL" sz="3200" dirty="0">
                <a:latin typeface="+mn-lt"/>
              </a:rPr>
              <a:t>Przyszło do swojej własności, a swoi Go nie przyjęli.</a:t>
            </a:r>
            <a:r>
              <a:rPr lang="pl-PL" sz="3200" b="1" baseline="30000" dirty="0">
                <a:latin typeface="+mn-lt"/>
              </a:rPr>
              <a:t> (12) </a:t>
            </a:r>
            <a:r>
              <a:rPr lang="pl-PL" sz="3200" dirty="0">
                <a:latin typeface="+mn-lt"/>
              </a:rPr>
              <a:t>Wszystkim tym jednak, którzy Je przyjęli, dało moc, aby się </a:t>
            </a:r>
            <a:r>
              <a:rPr lang="pl-PL" sz="3200" u="sng" dirty="0">
                <a:latin typeface="+mn-lt"/>
              </a:rPr>
              <a:t>stali dziećmi Bożymi</a:t>
            </a:r>
            <a:r>
              <a:rPr lang="pl-PL" sz="3200" dirty="0">
                <a:latin typeface="+mn-lt"/>
              </a:rPr>
              <a:t>, tym, którzy wierzą w imię Jego -</a:t>
            </a:r>
            <a:r>
              <a:rPr lang="pl-PL" sz="3200" b="1" baseline="30000" dirty="0">
                <a:latin typeface="+mn-lt"/>
              </a:rPr>
              <a:t> (13) </a:t>
            </a:r>
            <a:r>
              <a:rPr lang="pl-PL" sz="3200" dirty="0">
                <a:latin typeface="+mn-lt"/>
              </a:rPr>
              <a:t>którzy ani z krwi, ani z żądzy ciała, ani z woli męża, ale </a:t>
            </a:r>
            <a:r>
              <a:rPr lang="pl-PL" sz="3200" u="sng" dirty="0">
                <a:latin typeface="+mn-lt"/>
              </a:rPr>
              <a:t>z Boga się narodzili</a:t>
            </a:r>
            <a:r>
              <a:rPr lang="pl-PL" sz="3200" dirty="0">
                <a:latin typeface="+mn-lt"/>
              </a:rPr>
              <a:t>.</a:t>
            </a:r>
          </a:p>
          <a:p>
            <a:endParaRPr lang="pl-PL" sz="3200" dirty="0">
              <a:latin typeface="+mn-lt"/>
            </a:endParaRPr>
          </a:p>
          <a:p>
            <a:pPr algn="r"/>
            <a:r>
              <a:rPr lang="pl-PL" sz="3200" dirty="0">
                <a:latin typeface="+mn-lt"/>
              </a:rPr>
              <a:t>(J1:10-13 bt5)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EE61FC2-A9B4-4C4C-8D1E-25DC6865AB4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646057"/>
            <a:ext cx="10515600" cy="952488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72689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Rozmowa z Nikodemem (Jan3:1nn)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881255"/>
          </a:xfrm>
        </p:spPr>
        <p:txBody>
          <a:bodyPr>
            <a:normAutofit/>
          </a:bodyPr>
          <a:lstStyle/>
          <a:p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Był wśród faryzeuszów pewien człowiek, imieniem Nikodem, dostojnik żydowski. </a:t>
            </a:r>
            <a:r>
              <a:rPr lang="pl-PL" i="0" baseline="30000" dirty="0">
                <a:latin typeface="+mn-lt"/>
              </a:rPr>
              <a:t>(2) </a:t>
            </a:r>
            <a:r>
              <a:rPr lang="pl-PL" i="0" dirty="0">
                <a:latin typeface="+mn-lt"/>
              </a:rPr>
              <a:t>Ten przyszedł do Niego nocą i powiedział Mu: </a:t>
            </a:r>
            <a:r>
              <a:rPr lang="pl-PL" dirty="0">
                <a:latin typeface="+mn-lt"/>
              </a:rPr>
              <a:t>Rabbi, wiemy, że od Boga przyszedłeś jako nauczyciel. Nikt bowiem nie mógłby czynić takich znaków, jakie Ty czynisz, gdyby Bóg nie był z nim. </a:t>
            </a:r>
          </a:p>
          <a:p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W odpowiedzi rzekł do niego Jezus: </a:t>
            </a:r>
            <a:r>
              <a:rPr lang="pl-PL" dirty="0">
                <a:latin typeface="+mn-lt"/>
              </a:rPr>
              <a:t>Zaprawdę, zaprawdę, powiadam ci, </a:t>
            </a:r>
            <a:r>
              <a:rPr lang="pl-PL" u="sng" dirty="0">
                <a:latin typeface="+mn-lt"/>
              </a:rPr>
              <a:t>jeśli się ktoś nie </a:t>
            </a:r>
            <a:r>
              <a:rPr lang="pl-PL" b="1" u="sng" dirty="0">
                <a:latin typeface="+mn-lt"/>
              </a:rPr>
              <a:t>narodzi powtórnie</a:t>
            </a:r>
            <a:r>
              <a:rPr lang="pl-PL" u="sng" dirty="0">
                <a:latin typeface="+mn-lt"/>
              </a:rPr>
              <a:t>, nie może ujrzeć królestwa Bożego</a:t>
            </a:r>
            <a:r>
              <a:rPr lang="pl-PL" dirty="0">
                <a:latin typeface="+mn-lt"/>
              </a:rPr>
              <a:t>. </a:t>
            </a:r>
          </a:p>
          <a:p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Nikodem powiedział do Niego: </a:t>
            </a:r>
            <a:r>
              <a:rPr lang="pl-PL" dirty="0">
                <a:latin typeface="+mn-lt"/>
              </a:rPr>
              <a:t>Jakżeż może się człowiek narodzić, będąc starcem? Czyż może powtórnie wejść do łona swej matki i narodzić się?</a:t>
            </a:r>
          </a:p>
          <a:p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Jezus odpowiedział:</a:t>
            </a:r>
            <a:r>
              <a:rPr lang="pl-PL" dirty="0">
                <a:latin typeface="+mn-lt"/>
              </a:rPr>
              <a:t> Zaprawdę, zaprawdę, powiadam ci, jeśli się ktoś nie narodzi z wody i z Ducha, nie może wejść do królestwa Bożego. </a:t>
            </a:r>
            <a:r>
              <a:rPr lang="pl-PL" baseline="30000" dirty="0">
                <a:latin typeface="+mn-lt"/>
              </a:rPr>
              <a:t>(6)</a:t>
            </a:r>
            <a:r>
              <a:rPr lang="pl-PL" dirty="0">
                <a:latin typeface="+mn-lt"/>
              </a:rPr>
              <a:t> To, co się z ciała narodziło, jest ciałem, a to, co się z Ducha narodziło, jest duchem. </a:t>
            </a:r>
            <a:r>
              <a:rPr lang="pl-PL" baseline="30000" dirty="0">
                <a:latin typeface="+mn-lt"/>
              </a:rPr>
              <a:t>(7)</a:t>
            </a:r>
            <a:r>
              <a:rPr lang="pl-PL" dirty="0">
                <a:latin typeface="+mn-lt"/>
              </a:rPr>
              <a:t> Nie dziw się, że powiedziałem ci: Trzeba wam się </a:t>
            </a:r>
            <a:r>
              <a:rPr lang="pl-PL" b="1" dirty="0">
                <a:latin typeface="+mn-lt"/>
              </a:rPr>
              <a:t>powtórnie narodzić</a:t>
            </a:r>
            <a:r>
              <a:rPr lang="pl-PL" dirty="0">
                <a:latin typeface="+mn-lt"/>
              </a:rPr>
              <a:t>. </a:t>
            </a:r>
            <a:r>
              <a:rPr lang="pl-PL" baseline="30000" dirty="0">
                <a:latin typeface="+mn-lt"/>
              </a:rPr>
              <a:t>(8)</a:t>
            </a:r>
            <a:r>
              <a:rPr lang="pl-PL" dirty="0">
                <a:latin typeface="+mn-lt"/>
              </a:rPr>
              <a:t> Wiatr wieje tam, gdzie chce, i szum jego słyszysz, lecz nie wiesz, skąd przychodzi i dokąd podąża. Tak jest z każdym, który narodził się z Ducha.</a:t>
            </a:r>
          </a:p>
        </p:txBody>
      </p:sp>
    </p:spTree>
    <p:extLst>
      <p:ext uri="{BB962C8B-B14F-4D97-AF65-F5344CB8AC3E}">
        <p14:creationId xmlns:p14="http://schemas.microsoft.com/office/powerpoint/2010/main" val="18310225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List do Efezjan 1:13 </a:t>
            </a:r>
            <a:r>
              <a:rPr lang="mr-IN" dirty="0"/>
              <a:t>–</a:t>
            </a:r>
            <a:r>
              <a:rPr lang="pl-PL" dirty="0"/>
              <a:t> usłyszeli, uwierzyli, zapieczętował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idx="1"/>
          </p:nvPr>
        </p:nvSpPr>
        <p:spPr>
          <a:xfrm>
            <a:off x="838200" y="1537527"/>
            <a:ext cx="10515600" cy="207051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nim i wy </a:t>
            </a:r>
            <a:r>
              <a:rPr lang="pl-PL" i="1" dirty="0"/>
              <a:t>położyliście nadzieję</a:t>
            </a:r>
            <a:r>
              <a:rPr lang="pl-PL" dirty="0"/>
              <a:t>, kiedy usłyszeliście słowo prawdy, ewangelię waszego zbawienia, w nim też, gdy uwierzyliście, zostaliście zapieczętowani obiecanym Duchem Świętym.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651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Kluczowe słowa: </a:t>
            </a:r>
            <a:br>
              <a:rPr lang="pl-PL" sz="2000" dirty="0">
                <a:latin typeface="Verdana" charset="0"/>
                <a:ea typeface="Verdana" charset="0"/>
                <a:cs typeface="Verdana" charset="0"/>
              </a:rPr>
            </a:b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usłyszeli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uwierzyli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a Bóg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zapieczętował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Duchem Świętym.</a:t>
            </a:r>
          </a:p>
          <a:p>
            <a:pPr marL="0" indent="0">
              <a:buNone/>
            </a:pPr>
            <a:endParaRPr lang="pl-PL" sz="20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Usłyszcie!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Uwierzcie!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A Bóg Duchem Świętym Was zapieczętuje, </a:t>
            </a:r>
            <a:b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oznaczy jako swoją własność.</a:t>
            </a:r>
          </a:p>
        </p:txBody>
      </p:sp>
      <p:sp>
        <p:nvSpPr>
          <p:cNvPr id="3" name="PoleTekstowe 2"/>
          <p:cNvSpPr txBox="1"/>
          <p:nvPr/>
        </p:nvSpPr>
        <p:spPr>
          <a:xfrm>
            <a:off x="10417631" y="3020784"/>
            <a:ext cx="132261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9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!</a:t>
            </a:r>
            <a:endParaRPr lang="pl-PL" sz="24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5802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1:13n – algorytm nawrócenia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/>
          <a:lstStyle/>
          <a:p>
            <a:r>
              <a:rPr lang="pl-PL" baseline="30000" dirty="0"/>
              <a:t>(13)</a:t>
            </a:r>
            <a:r>
              <a:rPr lang="pl-PL" dirty="0"/>
              <a:t> W Nim [ w Chrystusie ] i wy położyliście nadzieję, kiedy usłyszeliście słowo prawdy, ewangelię waszego zbawienia, w nim też, gdy uwierzyliście, zostaliście zapieczętowani obiecanym Duchem Świętym </a:t>
            </a:r>
            <a:r>
              <a:rPr lang="pl-PL" baseline="30000" dirty="0"/>
              <a:t>(14)</a:t>
            </a:r>
            <a:r>
              <a:rPr lang="pl-PL" dirty="0"/>
              <a:t> który jest zadatkiem naszego dziedzictwa, aż nastąpi odkupienie nabytej własności, dla uwielbienia jego chwały.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Wydarzenia: </a:t>
            </a:r>
            <a:r>
              <a:rPr lang="pl-PL" baseline="30000" dirty="0"/>
              <a:t>(1) </a:t>
            </a:r>
            <a:r>
              <a:rPr lang="pl-PL" dirty="0"/>
              <a:t>obietnica Ducha, </a:t>
            </a:r>
            <a:r>
              <a:rPr lang="pl-PL" baseline="30000" dirty="0"/>
              <a:t>(2) </a:t>
            </a:r>
            <a:r>
              <a:rPr lang="pl-PL" dirty="0"/>
              <a:t>nabycie własności, </a:t>
            </a:r>
            <a:r>
              <a:rPr lang="pl-PL" baseline="30000" dirty="0"/>
              <a:t>(3) </a:t>
            </a:r>
            <a:r>
              <a:rPr lang="pl-PL" dirty="0"/>
              <a:t>usłyszenie słowa prawdy i dobrej nowiny, </a:t>
            </a:r>
            <a:r>
              <a:rPr lang="pl-PL" baseline="30000" dirty="0"/>
              <a:t>(4) </a:t>
            </a:r>
            <a:r>
              <a:rPr lang="pl-PL" dirty="0"/>
              <a:t>uwierzenie, </a:t>
            </a:r>
            <a:r>
              <a:rPr lang="pl-PL" baseline="30000" dirty="0"/>
              <a:t>(5) </a:t>
            </a:r>
            <a:r>
              <a:rPr lang="pl-PL" dirty="0"/>
              <a:t>położenie nadziei, </a:t>
            </a:r>
            <a:r>
              <a:rPr lang="pl-PL" baseline="30000" dirty="0"/>
              <a:t>(6) </a:t>
            </a:r>
            <a:r>
              <a:rPr lang="pl-PL" dirty="0"/>
              <a:t>zbawienie, </a:t>
            </a:r>
            <a:r>
              <a:rPr lang="pl-PL" baseline="30000" dirty="0"/>
              <a:t>(7) </a:t>
            </a:r>
            <a:r>
              <a:rPr lang="pl-PL" dirty="0"/>
              <a:t>zapieczętowanie Duchem, </a:t>
            </a:r>
            <a:r>
              <a:rPr lang="pl-PL" baseline="30000" dirty="0"/>
              <a:t>(8) </a:t>
            </a:r>
            <a:r>
              <a:rPr lang="pl-PL" dirty="0"/>
              <a:t>zadatkowanie dziedzictwa,</a:t>
            </a:r>
            <a:r>
              <a:rPr lang="pl-PL" baseline="30000" dirty="0"/>
              <a:t> (9)</a:t>
            </a:r>
            <a:r>
              <a:rPr lang="pl-PL" dirty="0"/>
              <a:t> odkupienie,</a:t>
            </a:r>
            <a:r>
              <a:rPr lang="pl-PL" baseline="30000" dirty="0"/>
              <a:t> (10)</a:t>
            </a:r>
            <a:r>
              <a:rPr lang="pl-PL" dirty="0"/>
              <a:t> objęcie dziedzictwa, </a:t>
            </a:r>
            <a:r>
              <a:rPr lang="pl-PL" baseline="30000" dirty="0"/>
              <a:t>(12) </a:t>
            </a:r>
            <a:r>
              <a:rPr lang="pl-PL" dirty="0"/>
              <a:t>uwielbienie chwały Boga.</a:t>
            </a:r>
          </a:p>
        </p:txBody>
      </p:sp>
    </p:spTree>
    <p:extLst>
      <p:ext uri="{BB962C8B-B14F-4D97-AF65-F5344CB8AC3E}">
        <p14:creationId xmlns:p14="http://schemas.microsoft.com/office/powerpoint/2010/main" val="139375000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2:1-5 – to jest dzieło Boga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93027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pl-PL" baseline="30000" dirty="0"/>
              <a:t>(1)</a:t>
            </a:r>
            <a:r>
              <a:rPr lang="pl-PL" dirty="0"/>
              <a:t> I was </a:t>
            </a:r>
            <a:r>
              <a:rPr lang="pl-PL" b="1" u="sng" dirty="0"/>
              <a:t>ożywił</a:t>
            </a:r>
            <a:r>
              <a:rPr lang="pl-PL" dirty="0"/>
              <a:t>, którzy byliście umarli w upadkach i w grzechach; </a:t>
            </a:r>
            <a:r>
              <a:rPr lang="pl-PL" baseline="30000" dirty="0"/>
              <a:t>(2)</a:t>
            </a:r>
            <a:r>
              <a:rPr lang="pl-PL" dirty="0"/>
              <a:t> W których niegdyś postępowaliście według zwyczaju tego świata i według władcy, który rządzi w powietrzu, ducha, który teraz działa w synach nieposłuszeństwa. </a:t>
            </a:r>
            <a:r>
              <a:rPr lang="pl-PL" baseline="30000" dirty="0"/>
              <a:t>(3)</a:t>
            </a:r>
            <a:r>
              <a:rPr lang="pl-PL" dirty="0"/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baseline="30000" dirty="0"/>
              <a:t>(4)</a:t>
            </a:r>
            <a:r>
              <a:rPr lang="pl-PL" dirty="0"/>
              <a:t> Lecz Bóg, który jest bogaty w miłosierdzie, z powodu swojej wielkiej miłości, którą nas umiłował; </a:t>
            </a:r>
            <a:r>
              <a:rPr lang="pl-PL" baseline="30000" dirty="0"/>
              <a:t>(5)</a:t>
            </a:r>
            <a:r>
              <a:rPr lang="pl-PL" dirty="0"/>
              <a:t> I to wtedy, gdy byliśmy umarli w grzechach, </a:t>
            </a:r>
            <a:r>
              <a:rPr lang="pl-PL" b="1" u="sng" dirty="0"/>
              <a:t>ożywił</a:t>
            </a:r>
            <a:r>
              <a:rPr lang="pl-PL" dirty="0"/>
              <a:t> nas razem z Chrystusem, gdyż łaską jesteście zbawieni.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>
          <a:xfrm>
            <a:off x="838200" y="5422391"/>
            <a:ext cx="10515600" cy="1176153"/>
          </a:xfrm>
        </p:spPr>
        <p:txBody>
          <a:bodyPr/>
          <a:lstStyle/>
          <a:p>
            <a:r>
              <a:rPr lang="pl-PL" dirty="0"/>
              <a:t>Spójność wypowiedzi Pawła z zapewnienie Pana Jezusa z J5:24</a:t>
            </a:r>
          </a:p>
        </p:txBody>
      </p:sp>
    </p:spTree>
    <p:extLst>
      <p:ext uri="{BB962C8B-B14F-4D97-AF65-F5344CB8AC3E}">
        <p14:creationId xmlns:p14="http://schemas.microsoft.com/office/powerpoint/2010/main" val="474617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2:5-7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r>
              <a:rPr lang="pl-PL" sz="2800" baseline="30000" dirty="0">
                <a:latin typeface="+mn-lt"/>
              </a:rPr>
              <a:t>(5)</a:t>
            </a:r>
            <a:r>
              <a:rPr lang="pl-PL" sz="2800" dirty="0">
                <a:latin typeface="+mn-lt"/>
              </a:rPr>
              <a:t> I to wtedy, gdy byliśmy umarli w grzechach, </a:t>
            </a:r>
            <a:r>
              <a:rPr lang="pl-PL" sz="2800" b="1" dirty="0">
                <a:latin typeface="+mn-lt"/>
              </a:rPr>
              <a:t>ożywił</a:t>
            </a:r>
            <a:r>
              <a:rPr lang="pl-PL" sz="2800" dirty="0">
                <a:latin typeface="+mn-lt"/>
              </a:rPr>
              <a:t> nas razem z Chrystusem, gdyż łaską jesteście zbawieni; </a:t>
            </a:r>
            <a:r>
              <a:rPr lang="pl-PL" sz="2800" baseline="30000" dirty="0">
                <a:latin typeface="+mn-lt"/>
              </a:rPr>
              <a:t>(6)</a:t>
            </a:r>
            <a:r>
              <a:rPr lang="pl-PL" sz="2800" dirty="0">
                <a:latin typeface="+mn-lt"/>
              </a:rPr>
              <a:t> I razem z nim wskrzesił, i razem z nim posadził w miejscach niebiańskich w Chrystusie Jezusie; </a:t>
            </a:r>
            <a:r>
              <a:rPr lang="pl-PL" sz="2800" baseline="30000" dirty="0">
                <a:latin typeface="+mn-lt"/>
              </a:rPr>
              <a:t>(7)</a:t>
            </a:r>
            <a:r>
              <a:rPr lang="pl-PL" sz="2800" dirty="0">
                <a:latin typeface="+mn-lt"/>
              </a:rPr>
              <a:t> Aby okazać w przyszłych wiekach przemożne bogactwo swojej łaski przez swoją dobroć względem nas w Chrystusie Jezusie.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0346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30768</TotalTime>
  <Words>14215</Words>
  <Application>Microsoft Macintosh PowerPoint</Application>
  <PresentationFormat>Panoramiczny</PresentationFormat>
  <Paragraphs>1449</Paragraphs>
  <Slides>189</Slides>
  <Notes>30</Notes>
  <HiddenSlides>13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189</vt:i4>
      </vt:variant>
    </vt:vector>
  </HeadingPairs>
  <TitlesOfParts>
    <vt:vector size="199" baseType="lpstr">
      <vt:lpstr>Arial</vt:lpstr>
      <vt:lpstr>Arial Rounded MT Bold</vt:lpstr>
      <vt:lpstr>Calibri</vt:lpstr>
      <vt:lpstr>Monotype Sorts</vt:lpstr>
      <vt:lpstr>Tahoma</vt:lpstr>
      <vt:lpstr>Times</vt:lpstr>
      <vt:lpstr>Times New Roman</vt:lpstr>
      <vt:lpstr>Verdana</vt:lpstr>
      <vt:lpstr>Motyw pakietu Office</vt:lpstr>
      <vt:lpstr>VISIO</vt:lpstr>
      <vt:lpstr>Nadzieja ucznia Jezusa,  czyli  co będzie ze mną po śmierci?</vt:lpstr>
      <vt:lpstr>Historia pliku i ToDo</vt:lpstr>
      <vt:lpstr>ToDo – dodatkowe wersety – kiedyś (2019) wskazał mi to Tomek Dudkiewicz</vt:lpstr>
      <vt:lpstr>Plan kursu</vt:lpstr>
      <vt:lpstr>Zajęcia #1 – Wstęp. Czas, historia i metahistoria</vt:lpstr>
      <vt:lpstr>Cel: przygotować się do obrony naszej nadziei</vt:lpstr>
      <vt:lpstr>Prezentacja programu PowerPoint</vt:lpstr>
      <vt:lpstr>Plan zajęć #1</vt:lpstr>
      <vt:lpstr>Ja w czasie,    czyli moje spotkanie z czasem (gr. χρόνος)</vt:lpstr>
      <vt:lpstr>Niezbędne definicje</vt:lpstr>
      <vt:lpstr>Obserwacja</vt:lpstr>
      <vt:lpstr>Notatka z bloga „Luźne przemyślenia W34”</vt:lpstr>
      <vt:lpstr>Niezbędne definicje</vt:lpstr>
      <vt:lpstr>Czas</vt:lpstr>
      <vt:lpstr>Czas</vt:lpstr>
      <vt:lpstr>Ja w czasie     </vt:lpstr>
      <vt:lpstr>Zasada przyczynowo skutkowa</vt:lpstr>
      <vt:lpstr>Determinacja: Dawniej stało się … i dlatego dziś …</vt:lpstr>
      <vt:lpstr>Sterowanie: Dziś … aby w przyszłości …</vt:lpstr>
      <vt:lpstr>Ćwiczenie</vt:lpstr>
      <vt:lpstr>Co człowiek sieje, to i żąć będzie.</vt:lpstr>
      <vt:lpstr>Definicje</vt:lpstr>
      <vt:lpstr>Metahistoria: historia z pozycji Boga</vt:lpstr>
      <vt:lpstr>Definicja metahistorii</vt:lpstr>
      <vt:lpstr>Metahistoria</vt:lpstr>
      <vt:lpstr>Zagłada i odkupienie</vt:lpstr>
      <vt:lpstr>Teraz jest czas na decyzje Łk 16</vt:lpstr>
      <vt:lpstr>Łk 16 – co tam zapisano?</vt:lpstr>
      <vt:lpstr>Ja, zagłada i odrodzenie</vt:lpstr>
      <vt:lpstr>Zapewnienie Jezusa podstawą nadziei uczniów</vt:lpstr>
      <vt:lpstr>Zapewnienie Jezusa podstawą nadziei uczniów</vt:lpstr>
      <vt:lpstr>Analiza wypowiedzi Pana Jezusa z J5:24</vt:lpstr>
      <vt:lpstr>Pan Jezus powiedział, że jest … </vt:lpstr>
      <vt:lpstr>Człowiek stworzony aby …    … żył w czasie i nie umierał.</vt:lpstr>
      <vt:lpstr>Dzieło Pana Jezusa (większy abstrakt)</vt:lpstr>
      <vt:lpstr>Metahistoria a historia, którą się zajmujemy</vt:lpstr>
      <vt:lpstr>Metahistoria a historia, którą się zajmujemy</vt:lpstr>
      <vt:lpstr>Metahistoria a historia, którą się zajmujemy</vt:lpstr>
      <vt:lpstr>Biblijny plan dziejów a Święta Pana w Kpł23 </vt:lpstr>
      <vt:lpstr>Zajęcia #2 Słowo prawdy: Szeroka droga, która prowadzi na zatracenie.</vt:lpstr>
      <vt:lpstr>Plan zajęć</vt:lpstr>
      <vt:lpstr>Wydarzenie #1 Narodziny w ciele</vt:lpstr>
      <vt:lpstr>Życie człowieka</vt:lpstr>
      <vt:lpstr>Człowiek się rodzi i …</vt:lpstr>
      <vt:lpstr>Wydarzenie #2 Życie</vt:lpstr>
      <vt:lpstr>Człowiek rodzi się, żyje i ma swój czas</vt:lpstr>
      <vt:lpstr>Wydarzenie #3 Śmierć ciała</vt:lpstr>
      <vt:lpstr>Konsekwencje grzechu Adama (Gen3:19)</vt:lpstr>
      <vt:lpstr>Człowiek umiera</vt:lpstr>
      <vt:lpstr>Śmierć jest człowiekowi postanowiona (Hebr 9:27)</vt:lpstr>
      <vt:lpstr>Księga Hioba 14:1nn</vt:lpstr>
      <vt:lpstr>Księga Hioba 17:11-19</vt:lpstr>
      <vt:lpstr>Księga Hioba 19:25</vt:lpstr>
      <vt:lpstr>2Sm12:12</vt:lpstr>
      <vt:lpstr>Zejście do szeolu (gr. hades)</vt:lpstr>
      <vt:lpstr>Nie wierzmy w bzdury</vt:lpstr>
      <vt:lpstr>Wydarzenie #4 Sąd</vt:lpstr>
      <vt:lpstr>Księga proroka Daniela 12:2</vt:lpstr>
      <vt:lpstr>Wezwanie na sąd</vt:lpstr>
      <vt:lpstr>Śmierć a potem sąd (Hebr 9:27)</vt:lpstr>
      <vt:lpstr>I ujrzałem wielki biały tron,  i zasiadającego na nim…</vt:lpstr>
      <vt:lpstr>A inne religie? Systemy panteistyczne coś kręcą!</vt:lpstr>
      <vt:lpstr>A co o tym mówią religie teistyczne?</vt:lpstr>
      <vt:lpstr>Czy obraz Memlinga pokazuje prawdę?</vt:lpstr>
      <vt:lpstr>Czy obraz Memlinga pokazuje prawdę?</vt:lpstr>
      <vt:lpstr>Człowiek będzie osądzony wg. swoich czynów.</vt:lpstr>
      <vt:lpstr>Wydarzenie #5 Wrzucenie do jeziora ognia</vt:lpstr>
      <vt:lpstr>A kto będzie wrzucony do jeziora ognia?</vt:lpstr>
      <vt:lpstr>Coś o piekle wypada napisać</vt:lpstr>
      <vt:lpstr>Coś o piekle wypada napisać</vt:lpstr>
      <vt:lpstr>Podsumowanie i wezwanie</vt:lpstr>
      <vt:lpstr>Podsumowanie i przypomnienie: Szeroka droga, która na zatracenie</vt:lpstr>
      <vt:lpstr>Prezentacja programu PowerPoint</vt:lpstr>
      <vt:lpstr>Prezentacja programu PowerPoint</vt:lpstr>
      <vt:lpstr>Prezentacja programu PowerPoint</vt:lpstr>
      <vt:lpstr>Czy jest możliwy wybór drogi?</vt:lpstr>
      <vt:lpstr>Dyskusja Celem życia jest życie! Nadzieja uczniów Jezusa.</vt:lpstr>
      <vt:lpstr>Dysksuja</vt:lpstr>
      <vt:lpstr>Pytania:</vt:lpstr>
      <vt:lpstr>Zajęcia #3 Wąska ścieżka, która prowadzi do życia</vt:lpstr>
      <vt:lpstr>Powtórka</vt:lpstr>
      <vt:lpstr>Zasada przyczynowo skutkowa</vt:lpstr>
      <vt:lpstr>Co człowiek sieje, to i żąć będzie.</vt:lpstr>
      <vt:lpstr>Dwie drogi</vt:lpstr>
      <vt:lpstr>Prezentacja programu PowerPoint</vt:lpstr>
      <vt:lpstr>Kluczowy jest wybór drogi?</vt:lpstr>
      <vt:lpstr>Plan zajęć w tej części</vt:lpstr>
      <vt:lpstr>Wydarzenia w których planuję brać udział</vt:lpstr>
      <vt:lpstr>Wydarzenia w których planuję brać udział</vt:lpstr>
      <vt:lpstr>Przypomnienie: Szeroka droga, która prowadzi na zatracenie</vt:lpstr>
      <vt:lpstr>Wydarzenie #0 Wybór wąskiej ścieżki – (opamiętanie, nawrócenie, nowe narodzenie)</vt:lpstr>
      <vt:lpstr>#0. Wąska ścieżka prowadzi poprzez nowe narodzenie </vt:lpstr>
      <vt:lpstr>#0. Wąska ścieżka prowadzi poprzez nowe narodzenie</vt:lpstr>
      <vt:lpstr>Prolog Ewangelii Jana</vt:lpstr>
      <vt:lpstr>Rozmowa z Nikodemem (Jan3:1nn)</vt:lpstr>
      <vt:lpstr>List do Efezjan 1:13 – usłyszeli, uwierzyli, zapieczętował</vt:lpstr>
      <vt:lpstr>List do Efezjan 1:13n – algorytm nawrócenia</vt:lpstr>
      <vt:lpstr>List do Efezjan 2:1-5 – to jest dzieło Boga</vt:lpstr>
      <vt:lpstr>List do Efezjan 2:5-7</vt:lpstr>
      <vt:lpstr>List do Efezjan 2:1-7</vt:lpstr>
      <vt:lpstr>List do Efezjan 2:1-7</vt:lpstr>
      <vt:lpstr>Jan 5:24</vt:lpstr>
      <vt:lpstr>List do Efezjan 2:8-10 – cel nowego stworzenia</vt:lpstr>
      <vt:lpstr>Rzymian 6:17</vt:lpstr>
      <vt:lpstr>Wydarzenie #1 Koniec tego ciała wariant #1.1 - śmierć ciała</vt:lpstr>
      <vt:lpstr>Kraina umarłych (Łk 16:19nn tpnp)</vt:lpstr>
      <vt:lpstr>#1. Śmierć ciała, przeniesienie na łono Abrahama</vt:lpstr>
      <vt:lpstr>Trudne ćwiczenie</vt:lpstr>
      <vt:lpstr>Koncepcja o pustym łonie Abrahama</vt:lpstr>
      <vt:lpstr>Wydarzenie #1 Koniec tego ciała Wariant #1.2 Pochwycenie za życia   – przywilej jednego pokolenia</vt:lpstr>
      <vt:lpstr>Pierwszy list do Tesaloniczan 4:15</vt:lpstr>
      <vt:lpstr>1Kor 15:51-53 ubg</vt:lpstr>
      <vt:lpstr>Inne miejsca o nagłości tego zdarzenia</vt:lpstr>
      <vt:lpstr>Ap 14 – zbieranie plonu</vt:lpstr>
      <vt:lpstr>Iz 65:17</vt:lpstr>
      <vt:lpstr>#2.1 Pochwycenie żyjących uczniów</vt:lpstr>
      <vt:lpstr>Wydarzenie #2 Zmartwychwstanie w ciele</vt:lpstr>
      <vt:lpstr>1Kor15:50-54</vt:lpstr>
      <vt:lpstr>#2. Zmartwychwstanie w nowym ciele</vt:lpstr>
      <vt:lpstr>Wydarzenie #3 Rozliczenie - Trybunał Chrystusa</vt:lpstr>
      <vt:lpstr>List do Efezjan 2:8-10 – cel nowego stworzenia</vt:lpstr>
      <vt:lpstr>#3. Trybunał Chrystusa</vt:lpstr>
      <vt:lpstr>Gdzie jest mowa o zapłacie, o rozliczeniu sług? (1/3)</vt:lpstr>
      <vt:lpstr>Gdzie jest mowa o zapłacie, o rozliczeniu sług? (2/3)</vt:lpstr>
      <vt:lpstr>Gdzie jest mowa o zapłacie, o rozliczeniu sług? (3/3)</vt:lpstr>
      <vt:lpstr>Rozliczenie sług – Łk 16:11nn</vt:lpstr>
      <vt:lpstr>Rozliczenie z nieposłusznymi poddanymi – Łk 16:27</vt:lpstr>
      <vt:lpstr>Ap 19:1nn – co się dzieje w niebie – szaty białe</vt:lpstr>
      <vt:lpstr>Prezentacja programu PowerPoint</vt:lpstr>
      <vt:lpstr>Ap 19:1nn – co się dzieje w niebie</vt:lpstr>
      <vt:lpstr>Prezentacja programu PowerPoint</vt:lpstr>
      <vt:lpstr>Wydarzenie #4 Wesele Baranka</vt:lpstr>
      <vt:lpstr>Schemat zawierania małżeństwa po żydowsku</vt:lpstr>
      <vt:lpstr>Ważne elementy  na tym schemacie</vt:lpstr>
      <vt:lpstr>Dziesięć panien</vt:lpstr>
      <vt:lpstr>Przyszłe dzieła Jezusa (schemat na podstawie Panoramy Biblii)</vt:lpstr>
      <vt:lpstr>Ef 5:18-33 TPNT  </vt:lpstr>
      <vt:lpstr>Fakty o Chrystusie i Kościele - Ef 5:18-33 TPNT   </vt:lpstr>
      <vt:lpstr>Panny</vt:lpstr>
      <vt:lpstr>#4. Wesela Baranka</vt:lpstr>
      <vt:lpstr>Mały obrazek do wysyłania na FB 10 X 2023</vt:lpstr>
      <vt:lpstr>Wesele – i przypowieść z Mt 22.12nn</vt:lpstr>
      <vt:lpstr>ciemność zewnętrzną</vt:lpstr>
      <vt:lpstr>Wydarzenie #5 Powrót z Jezusem na ziemię</vt:lpstr>
      <vt:lpstr>Dz 1:10nn – Jezus powróci</vt:lpstr>
      <vt:lpstr>Zach 14:…. – Jezus powraca</vt:lpstr>
      <vt:lpstr>Ap 19:11 – Jezus powraca</vt:lpstr>
      <vt:lpstr>#5. Powrót na ziemię</vt:lpstr>
      <vt:lpstr>Wydarzenie #6 Współkrólowanie z Chrystusem</vt:lpstr>
      <vt:lpstr>Co jest zapłatą? Łk 19:12nn</vt:lpstr>
      <vt:lpstr>Współkrólowanie - Ap 1:6 i 20:6</vt:lpstr>
      <vt:lpstr>Ap 5:9-10, tpnp</vt:lpstr>
      <vt:lpstr>Nasza relacja z ziemią? (Mt5:5)</vt:lpstr>
      <vt:lpstr>Gdzie jeszcze jest o naszym królowaniu?</vt:lpstr>
      <vt:lpstr>#6. Współkrólowanie w Królestwie Mesjasza</vt:lpstr>
      <vt:lpstr>Wydarzenie #7 Koniec i początek Nowe niebo i nowa ziemia</vt:lpstr>
      <vt:lpstr>Domknięcie problemu grzechu, Obj 22</vt:lpstr>
      <vt:lpstr>A co potem?</vt:lpstr>
      <vt:lpstr>#7. Nowe Niebo i Nowa Ziemia</vt:lpstr>
      <vt:lpstr>Domknięcie historii – pokazać łączność z Gen 1-3</vt:lpstr>
      <vt:lpstr>Ciąg dalszy</vt:lpstr>
      <vt:lpstr>Podsumowanie: Siedem wydarzeń  zaplanowanych w życiu ucznia Jezusa</vt:lpstr>
      <vt:lpstr>Trudne wersety i kłopoty z koncepcją</vt:lpstr>
      <vt:lpstr>Ap 11:18:</vt:lpstr>
      <vt:lpstr>Koniec?</vt:lpstr>
      <vt:lpstr>Pytania:</vt:lpstr>
      <vt:lpstr>Dyskusja</vt:lpstr>
      <vt:lpstr>Dwa akcenty</vt:lpstr>
      <vt:lpstr>Zajęcia #4. Pytania i próba odpowiedzi</vt:lpstr>
      <vt:lpstr>Pytania:</vt:lpstr>
      <vt:lpstr>Do druku…  … i źródła</vt:lpstr>
      <vt:lpstr>Do druku i źródła obrazków do przetwarzania</vt:lpstr>
      <vt:lpstr>Metahistoria</vt:lpstr>
      <vt:lpstr>Zagłada i odkupienie</vt:lpstr>
      <vt:lpstr>Przyszłość: szeroka droga, która prowadzi na zatracenie</vt:lpstr>
      <vt:lpstr>Siedem wydarzeń zaplanowanych w życiu ucznia Jezusa</vt:lpstr>
      <vt:lpstr>Dzieło Pana Jezusa a święta Pana wg Kpł 23</vt:lpstr>
      <vt:lpstr>Dzieło Pana Jezusa a święta Pana</vt:lpstr>
      <vt:lpstr>Dzieło Pana Jezusa wg Credo nicejskiego (325 r.)</vt:lpstr>
      <vt:lpstr>Biblijny plan dziejów a Święta Pana wg Kpł 23</vt:lpstr>
      <vt:lpstr>Dodatki</vt:lpstr>
      <vt:lpstr>Prezentacja programu PowerPoint</vt:lpstr>
      <vt:lpstr>Biblijny plan dziejów – część wykonana </vt:lpstr>
      <vt:lpstr>Biblijny plan dziejów – część zaplanowana </vt:lpstr>
      <vt:lpstr>Dzieło Pana Jezusa (większy abstrakt)</vt:lpstr>
      <vt:lpstr>Jezus a życie człowieka (wg Credo)</vt:lpstr>
      <vt:lpstr>Jezus a życie człowieka</vt:lpstr>
      <vt:lpstr>Zapraszam na godzinę 18.oo</vt:lpstr>
      <vt:lpstr>Zasady używania widekonferencji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551</cp:revision>
  <cp:lastPrinted>2021-02-07T11:23:14Z</cp:lastPrinted>
  <dcterms:created xsi:type="dcterms:W3CDTF">2018-05-18T15:30:11Z</dcterms:created>
  <dcterms:modified xsi:type="dcterms:W3CDTF">2025-07-09T17:26:12Z</dcterms:modified>
</cp:coreProperties>
</file>